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1.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5"/>
  </p:notesMasterIdLst>
  <p:handoutMasterIdLst>
    <p:handoutMasterId r:id="rId16"/>
  </p:handoutMasterIdLst>
  <p:sldIdLst>
    <p:sldId id="277" r:id="rId5"/>
    <p:sldId id="281" r:id="rId6"/>
    <p:sldId id="280" r:id="rId7"/>
    <p:sldId id="282" r:id="rId8"/>
    <p:sldId id="273" r:id="rId9"/>
    <p:sldId id="266" r:id="rId10"/>
    <p:sldId id="278" r:id="rId11"/>
    <p:sldId id="279" r:id="rId12"/>
    <p:sldId id="284" r:id="rId13"/>
    <p:sldId id="28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EF963D"/>
    <a:srgbClr val="0D1D51"/>
    <a:srgbClr val="D2911C"/>
    <a:srgbClr val="0072C7"/>
    <a:srgbClr val="2C567A"/>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7949" autoAdjust="0"/>
  </p:normalViewPr>
  <p:slideViewPr>
    <p:cSldViewPr snapToGrid="0" showGuides="1">
      <p:cViewPr varScale="1">
        <p:scale>
          <a:sx n="82" d="100"/>
          <a:sy n="82" d="100"/>
        </p:scale>
        <p:origin x="936"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oleObject" Target="file:///D:\newfolder\iitmdocx\final%20submission%20csv.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D:\newfolder\iitmdocx\final%20submission%20csv.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newfolder\iitmdocx\final%20submission%20csv.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newfolder\iitmdocx\final%20submission%20csv.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Volume</a:t>
            </a:r>
            <a:r>
              <a:rPr lang="en-IN" baseline="0"/>
              <a:t> pareto</a:t>
            </a:r>
            <a:endParaRPr lang="en-IN"/>
          </a:p>
        </c:rich>
      </c:tx>
      <c:layout>
        <c:manualLayout>
          <c:xMode val="edge"/>
          <c:yMode val="edge"/>
          <c:x val="0.40622263520266466"/>
          <c:y val="4.079624219008946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5778391921014991E-2"/>
          <c:y val="0.14497500974641794"/>
          <c:w val="0.82890691326727506"/>
          <c:h val="0.52751818966310249"/>
        </c:manualLayout>
      </c:layout>
      <c:barChart>
        <c:barDir val="col"/>
        <c:grouping val="clustered"/>
        <c:varyColors val="0"/>
        <c:ser>
          <c:idx val="0"/>
          <c:order val="0"/>
          <c:tx>
            <c:strRef>
              <c:f>'cement sell analysis'!$G$43</c:f>
              <c:strCache>
                <c:ptCount val="1"/>
                <c:pt idx="0">
                  <c:v>Sum of Sells in bag</c:v>
                </c:pt>
              </c:strCache>
            </c:strRef>
          </c:tx>
          <c:spPr>
            <a:solidFill>
              <a:srgbClr val="0070C0"/>
            </a:solidFill>
            <a:ln>
              <a:noFill/>
            </a:ln>
            <a:effectLst/>
          </c:spPr>
          <c:invertIfNegative val="0"/>
          <c:cat>
            <c:strRef>
              <c:f>'cement sell analysis'!$F$44:$F$52</c:f>
              <c:strCache>
                <c:ptCount val="9"/>
                <c:pt idx="0">
                  <c:v>Rajgir stadium</c:v>
                </c:pt>
                <c:pt idx="1">
                  <c:v>nalanda university</c:v>
                </c:pt>
                <c:pt idx="2">
                  <c:v>nawada</c:v>
                </c:pt>
                <c:pt idx="3">
                  <c:v>Vaishali</c:v>
                </c:pt>
                <c:pt idx="4">
                  <c:v>science city</c:v>
                </c:pt>
                <c:pt idx="5">
                  <c:v>Giriyak</c:v>
                </c:pt>
                <c:pt idx="6">
                  <c:v>pawapuri</c:v>
                </c:pt>
                <c:pt idx="7">
                  <c:v>varisaliganj</c:v>
                </c:pt>
                <c:pt idx="8">
                  <c:v>biharsharif</c:v>
                </c:pt>
              </c:strCache>
            </c:strRef>
          </c:cat>
          <c:val>
            <c:numRef>
              <c:f>'cement sell analysis'!$G$44:$G$52</c:f>
              <c:numCache>
                <c:formatCode>General</c:formatCode>
                <c:ptCount val="9"/>
                <c:pt idx="0">
                  <c:v>16919</c:v>
                </c:pt>
                <c:pt idx="1">
                  <c:v>13538</c:v>
                </c:pt>
                <c:pt idx="2">
                  <c:v>11450</c:v>
                </c:pt>
                <c:pt idx="3">
                  <c:v>5000</c:v>
                </c:pt>
                <c:pt idx="4">
                  <c:v>2200</c:v>
                </c:pt>
                <c:pt idx="5">
                  <c:v>1940</c:v>
                </c:pt>
                <c:pt idx="6">
                  <c:v>1510</c:v>
                </c:pt>
                <c:pt idx="7">
                  <c:v>975</c:v>
                </c:pt>
                <c:pt idx="8">
                  <c:v>625</c:v>
                </c:pt>
              </c:numCache>
            </c:numRef>
          </c:val>
          <c:extLst>
            <c:ext xmlns:c16="http://schemas.microsoft.com/office/drawing/2014/chart" uri="{C3380CC4-5D6E-409C-BE32-E72D297353CC}">
              <c16:uniqueId val="{00000000-76DE-4491-B27F-2023B93CE451}"/>
            </c:ext>
          </c:extLst>
        </c:ser>
        <c:ser>
          <c:idx val="1"/>
          <c:order val="1"/>
          <c:tx>
            <c:strRef>
              <c:f>'cement sell analysis'!$H$43</c:f>
              <c:strCache>
                <c:ptCount val="1"/>
                <c:pt idx="0">
                  <c:v>commulative sum</c:v>
                </c:pt>
              </c:strCache>
            </c:strRef>
          </c:tx>
          <c:spPr>
            <a:solidFill>
              <a:schemeClr val="accent2"/>
            </a:solidFill>
            <a:ln>
              <a:noFill/>
            </a:ln>
            <a:effectLst/>
          </c:spPr>
          <c:invertIfNegative val="0"/>
          <c:cat>
            <c:strRef>
              <c:f>'cement sell analysis'!$F$44:$F$52</c:f>
              <c:strCache>
                <c:ptCount val="9"/>
                <c:pt idx="0">
                  <c:v>Rajgir stadium</c:v>
                </c:pt>
                <c:pt idx="1">
                  <c:v>nalanda university</c:v>
                </c:pt>
                <c:pt idx="2">
                  <c:v>nawada</c:v>
                </c:pt>
                <c:pt idx="3">
                  <c:v>Vaishali</c:v>
                </c:pt>
                <c:pt idx="4">
                  <c:v>science city</c:v>
                </c:pt>
                <c:pt idx="5">
                  <c:v>Giriyak</c:v>
                </c:pt>
                <c:pt idx="6">
                  <c:v>pawapuri</c:v>
                </c:pt>
                <c:pt idx="7">
                  <c:v>varisaliganj</c:v>
                </c:pt>
                <c:pt idx="8">
                  <c:v>biharsharif</c:v>
                </c:pt>
              </c:strCache>
            </c:strRef>
          </c:cat>
          <c:val>
            <c:numRef>
              <c:f>'cement sell analysis'!$H$44:$H$52</c:f>
            </c:numRef>
          </c:val>
          <c:extLst>
            <c:ext xmlns:c16="http://schemas.microsoft.com/office/drawing/2014/chart" uri="{C3380CC4-5D6E-409C-BE32-E72D297353CC}">
              <c16:uniqueId val="{00000001-76DE-4491-B27F-2023B93CE451}"/>
            </c:ext>
          </c:extLst>
        </c:ser>
        <c:dLbls>
          <c:showLegendKey val="0"/>
          <c:showVal val="0"/>
          <c:showCatName val="0"/>
          <c:showSerName val="0"/>
          <c:showPercent val="0"/>
          <c:showBubbleSize val="0"/>
        </c:dLbls>
        <c:gapWidth val="219"/>
        <c:overlap val="-27"/>
        <c:axId val="51136000"/>
        <c:axId val="51140320"/>
      </c:barChart>
      <c:lineChart>
        <c:grouping val="standard"/>
        <c:varyColors val="0"/>
        <c:ser>
          <c:idx val="2"/>
          <c:order val="2"/>
          <c:tx>
            <c:strRef>
              <c:f>'cement sell analysis'!$I$43</c:f>
              <c:strCache>
                <c:ptCount val="1"/>
                <c:pt idx="0">
                  <c:v>%contribution</c:v>
                </c:pt>
              </c:strCache>
            </c:strRef>
          </c:tx>
          <c:spPr>
            <a:ln w="28575" cap="rnd">
              <a:solidFill>
                <a:schemeClr val="tx1">
                  <a:lumMod val="50000"/>
                  <a:lumOff val="50000"/>
                </a:schemeClr>
              </a:solidFill>
              <a:round/>
            </a:ln>
            <a:effectLst/>
          </c:spPr>
          <c:marker>
            <c:symbol val="none"/>
          </c:marker>
          <c:cat>
            <c:strRef>
              <c:f>'cement sell analysis'!$F$44:$F$52</c:f>
              <c:strCache>
                <c:ptCount val="9"/>
                <c:pt idx="0">
                  <c:v>Rajgir stadium</c:v>
                </c:pt>
                <c:pt idx="1">
                  <c:v>nalanda university</c:v>
                </c:pt>
                <c:pt idx="2">
                  <c:v>nawada</c:v>
                </c:pt>
                <c:pt idx="3">
                  <c:v>Vaishali</c:v>
                </c:pt>
                <c:pt idx="4">
                  <c:v>science city</c:v>
                </c:pt>
                <c:pt idx="5">
                  <c:v>Giriyak</c:v>
                </c:pt>
                <c:pt idx="6">
                  <c:v>pawapuri</c:v>
                </c:pt>
                <c:pt idx="7">
                  <c:v>varisaliganj</c:v>
                </c:pt>
                <c:pt idx="8">
                  <c:v>biharsharif</c:v>
                </c:pt>
              </c:strCache>
            </c:strRef>
          </c:cat>
          <c:val>
            <c:numRef>
              <c:f>'cement sell analysis'!$I$44:$I$52</c:f>
              <c:numCache>
                <c:formatCode>0%</c:formatCode>
                <c:ptCount val="9"/>
                <c:pt idx="0">
                  <c:v>0.31240652177927136</c:v>
                </c:pt>
                <c:pt idx="1">
                  <c:v>0.56238344073711621</c:v>
                </c:pt>
                <c:pt idx="2">
                  <c:v>0.77380578687888912</c:v>
                </c:pt>
                <c:pt idx="3">
                  <c:v>0.86612995549975069</c:v>
                </c:pt>
                <c:pt idx="4">
                  <c:v>0.90675258969292982</c:v>
                </c:pt>
                <c:pt idx="5">
                  <c:v>0.94257436711782405</c:v>
                </c:pt>
                <c:pt idx="6">
                  <c:v>0.97045626604132429</c:v>
                </c:pt>
                <c:pt idx="7">
                  <c:v>0.98845947892239228</c:v>
                </c:pt>
                <c:pt idx="8">
                  <c:v>1</c:v>
                </c:pt>
              </c:numCache>
            </c:numRef>
          </c:val>
          <c:smooth val="0"/>
          <c:extLst>
            <c:ext xmlns:c16="http://schemas.microsoft.com/office/drawing/2014/chart" uri="{C3380CC4-5D6E-409C-BE32-E72D297353CC}">
              <c16:uniqueId val="{00000002-76DE-4491-B27F-2023B93CE451}"/>
            </c:ext>
          </c:extLst>
        </c:ser>
        <c:dLbls>
          <c:showLegendKey val="0"/>
          <c:showVal val="0"/>
          <c:showCatName val="0"/>
          <c:showSerName val="0"/>
          <c:showPercent val="0"/>
          <c:showBubbleSize val="0"/>
        </c:dLbls>
        <c:marker val="1"/>
        <c:smooth val="0"/>
        <c:axId val="51135040"/>
        <c:axId val="51136480"/>
      </c:lineChart>
      <c:catAx>
        <c:axId val="511360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40" b="0" i="0" u="none" strike="noStrike" kern="1200" baseline="0">
                <a:solidFill>
                  <a:schemeClr val="tx1"/>
                </a:solidFill>
                <a:latin typeface="+mn-lt"/>
                <a:ea typeface="+mn-ea"/>
                <a:cs typeface="+mn-cs"/>
              </a:defRPr>
            </a:pPr>
            <a:endParaRPr lang="en-US"/>
          </a:p>
        </c:txPr>
        <c:crossAx val="51140320"/>
        <c:crosses val="autoZero"/>
        <c:auto val="1"/>
        <c:lblAlgn val="ctr"/>
        <c:lblOffset val="100"/>
        <c:noMultiLvlLbl val="0"/>
      </c:catAx>
      <c:valAx>
        <c:axId val="511403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50" b="0" i="0" u="none" strike="noStrike" kern="1200" baseline="0">
                <a:solidFill>
                  <a:schemeClr val="tx1">
                    <a:lumMod val="65000"/>
                    <a:lumOff val="35000"/>
                  </a:schemeClr>
                </a:solidFill>
                <a:latin typeface="+mn-lt"/>
                <a:ea typeface="+mn-ea"/>
                <a:cs typeface="+mn-cs"/>
              </a:defRPr>
            </a:pPr>
            <a:endParaRPr lang="en-US"/>
          </a:p>
        </c:txPr>
        <c:crossAx val="51136000"/>
        <c:crosses val="autoZero"/>
        <c:crossBetween val="between"/>
      </c:valAx>
      <c:valAx>
        <c:axId val="51136480"/>
        <c:scaling>
          <c:orientation val="minMax"/>
          <c:max val="1"/>
        </c:scaling>
        <c:delete val="0"/>
        <c:axPos val="r"/>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70" b="0" i="0" u="none" strike="noStrike" kern="1200" baseline="0">
                <a:solidFill>
                  <a:schemeClr val="tx1">
                    <a:lumMod val="65000"/>
                    <a:lumOff val="35000"/>
                  </a:schemeClr>
                </a:solidFill>
                <a:latin typeface="+mn-lt"/>
                <a:ea typeface="+mn-ea"/>
                <a:cs typeface="+mn-cs"/>
              </a:defRPr>
            </a:pPr>
            <a:endParaRPr lang="en-US"/>
          </a:p>
        </c:txPr>
        <c:crossAx val="51135040"/>
        <c:crosses val="max"/>
        <c:crossBetween val="between"/>
      </c:valAx>
      <c:catAx>
        <c:axId val="51135040"/>
        <c:scaling>
          <c:orientation val="minMax"/>
        </c:scaling>
        <c:delete val="1"/>
        <c:axPos val="b"/>
        <c:numFmt formatCode="General" sourceLinked="1"/>
        <c:majorTickMark val="none"/>
        <c:minorTickMark val="none"/>
        <c:tickLblPos val="nextTo"/>
        <c:crossAx val="51136480"/>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4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r>
              <a:rPr lang="en-IN" dirty="0"/>
              <a:t> clustered column chart </a:t>
            </a:r>
          </a:p>
        </c:rich>
      </c:tx>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1.9595653439998025E-2"/>
          <c:y val="0.11548589801272945"/>
          <c:w val="0.96080869312000394"/>
          <c:h val="0.72175153809988424"/>
        </c:manualLayout>
      </c:layout>
      <c:barChart>
        <c:barDir val="col"/>
        <c:grouping val="clustered"/>
        <c:varyColors val="0"/>
        <c:ser>
          <c:idx val="0"/>
          <c:order val="0"/>
          <c:tx>
            <c:strRef>
              <c:f>'cement sell analysis'!$F$87</c:f>
              <c:strCache>
                <c:ptCount val="1"/>
                <c:pt idx="0">
                  <c:v>Sum of Sold weight in MT</c:v>
                </c:pt>
              </c:strCache>
            </c:strRef>
          </c:tx>
          <c:spPr>
            <a:solidFill>
              <a:srgbClr val="FF9900"/>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'cement sell analysis'!$E$88:$E$99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'cement sell analysis'!$F$88:$F$99</c:f>
              <c:numCache>
                <c:formatCode>0</c:formatCode>
                <c:ptCount val="12"/>
                <c:pt idx="0">
                  <c:v>329.95</c:v>
                </c:pt>
                <c:pt idx="1">
                  <c:v>360</c:v>
                </c:pt>
                <c:pt idx="2">
                  <c:v>436.9</c:v>
                </c:pt>
                <c:pt idx="3">
                  <c:v>345</c:v>
                </c:pt>
                <c:pt idx="4">
                  <c:v>50</c:v>
                </c:pt>
                <c:pt idx="5">
                  <c:v>69.75</c:v>
                </c:pt>
                <c:pt idx="6">
                  <c:v>61.25</c:v>
                </c:pt>
                <c:pt idx="7">
                  <c:v>235</c:v>
                </c:pt>
                <c:pt idx="8">
                  <c:v>39.75</c:v>
                </c:pt>
                <c:pt idx="9">
                  <c:v>307.5</c:v>
                </c:pt>
                <c:pt idx="10">
                  <c:v>97.75</c:v>
                </c:pt>
                <c:pt idx="11">
                  <c:v>375</c:v>
                </c:pt>
              </c:numCache>
            </c:numRef>
          </c:val>
          <c:extLst>
            <c:ext xmlns:c16="http://schemas.microsoft.com/office/drawing/2014/chart" uri="{C3380CC4-5D6E-409C-BE32-E72D297353CC}">
              <c16:uniqueId val="{00000000-7437-480A-B702-224EF03BECE2}"/>
            </c:ext>
          </c:extLst>
        </c:ser>
        <c:ser>
          <c:idx val="1"/>
          <c:order val="1"/>
          <c:tx>
            <c:strRef>
              <c:f>'cement sell analysis'!$G$87</c:f>
              <c:strCache>
                <c:ptCount val="1"/>
                <c:pt idx="0">
                  <c:v>Target weight in MT</c:v>
                </c:pt>
              </c:strCache>
            </c:strRef>
          </c:tx>
          <c:spPr>
            <a:solidFill>
              <a:schemeClr val="accent2"/>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064"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'cement sell analysis'!$E$88:$E$99</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'cement sell analysis'!$G$88:$G$99</c:f>
              <c:numCache>
                <c:formatCode>General</c:formatCode>
                <c:ptCount val="12"/>
                <c:pt idx="0">
                  <c:v>300</c:v>
                </c:pt>
                <c:pt idx="1">
                  <c:v>350</c:v>
                </c:pt>
                <c:pt idx="2">
                  <c:v>325</c:v>
                </c:pt>
                <c:pt idx="3">
                  <c:v>350</c:v>
                </c:pt>
                <c:pt idx="4">
                  <c:v>340</c:v>
                </c:pt>
                <c:pt idx="5">
                  <c:v>300</c:v>
                </c:pt>
                <c:pt idx="6">
                  <c:v>360</c:v>
                </c:pt>
                <c:pt idx="7">
                  <c:v>370</c:v>
                </c:pt>
                <c:pt idx="8">
                  <c:v>330</c:v>
                </c:pt>
                <c:pt idx="9">
                  <c:v>310</c:v>
                </c:pt>
                <c:pt idx="10">
                  <c:v>330</c:v>
                </c:pt>
                <c:pt idx="11">
                  <c:v>320</c:v>
                </c:pt>
              </c:numCache>
            </c:numRef>
          </c:val>
          <c:extLst>
            <c:ext xmlns:c16="http://schemas.microsoft.com/office/drawing/2014/chart" uri="{C3380CC4-5D6E-409C-BE32-E72D297353CC}">
              <c16:uniqueId val="{00000001-7437-480A-B702-224EF03BECE2}"/>
            </c:ext>
          </c:extLst>
        </c:ser>
        <c:dLbls>
          <c:dLblPos val="outEnd"/>
          <c:showLegendKey val="0"/>
          <c:showVal val="1"/>
          <c:showCatName val="0"/>
          <c:showSerName val="0"/>
          <c:showPercent val="0"/>
          <c:showBubbleSize val="0"/>
        </c:dLbls>
        <c:gapWidth val="444"/>
        <c:overlap val="-90"/>
        <c:axId val="283519471"/>
        <c:axId val="283520431"/>
      </c:barChart>
      <c:catAx>
        <c:axId val="283519471"/>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283520431"/>
        <c:crosses val="autoZero"/>
        <c:auto val="1"/>
        <c:lblAlgn val="ctr"/>
        <c:lblOffset val="100"/>
        <c:noMultiLvlLbl val="0"/>
      </c:catAx>
      <c:valAx>
        <c:axId val="283520431"/>
        <c:scaling>
          <c:orientation val="minMax"/>
        </c:scaling>
        <c:delete val="1"/>
        <c:axPos val="l"/>
        <c:numFmt formatCode="0" sourceLinked="1"/>
        <c:majorTickMark val="none"/>
        <c:minorTickMark val="none"/>
        <c:tickLblPos val="nextTo"/>
        <c:crossAx val="28351947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volume</a:t>
            </a:r>
            <a:r>
              <a:rPr lang="en-IN" baseline="0"/>
              <a:t> pareto</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'heavily weight data analysis'!$F$3</c:f>
              <c:strCache>
                <c:ptCount val="1"/>
                <c:pt idx="0">
                  <c:v>Sum of Qty  in mt</c:v>
                </c:pt>
              </c:strCache>
            </c:strRef>
          </c:tx>
          <c:spPr>
            <a:solidFill>
              <a:srgbClr val="0072C7"/>
            </a:solidFill>
            <a:ln>
              <a:solidFill>
                <a:schemeClr val="tx1"/>
              </a:solidFill>
            </a:ln>
            <a:effectLst/>
          </c:spPr>
          <c:invertIfNegative val="0"/>
          <c:cat>
            <c:strRef>
              <c:f>'heavily weight data analysis'!$E$4:$E$15</c:f>
              <c:strCache>
                <c:ptCount val="12"/>
                <c:pt idx="0">
                  <c:v>yellow sand</c:v>
                </c:pt>
                <c:pt idx="1">
                  <c:v>metal 10 mm</c:v>
                </c:pt>
                <c:pt idx="2">
                  <c:v>filling sand</c:v>
                </c:pt>
                <c:pt idx="3">
                  <c:v>metal 20 mm</c:v>
                </c:pt>
                <c:pt idx="4">
                  <c:v>wbm 60mm</c:v>
                </c:pt>
                <c:pt idx="5">
                  <c:v>gsb</c:v>
                </c:pt>
                <c:pt idx="6">
                  <c:v>aggregate 20mm</c:v>
                </c:pt>
                <c:pt idx="7">
                  <c:v>metal 60 mm</c:v>
                </c:pt>
                <c:pt idx="8">
                  <c:v>stone dust</c:v>
                </c:pt>
                <c:pt idx="9">
                  <c:v>aggregate 10mm</c:v>
                </c:pt>
                <c:pt idx="10">
                  <c:v>bricks bat 25mm</c:v>
                </c:pt>
                <c:pt idx="11">
                  <c:v>crusher dust</c:v>
                </c:pt>
              </c:strCache>
            </c:strRef>
          </c:cat>
          <c:val>
            <c:numRef>
              <c:f>'heavily weight data analysis'!$F$4:$F$15</c:f>
              <c:numCache>
                <c:formatCode>0</c:formatCode>
                <c:ptCount val="12"/>
                <c:pt idx="0">
                  <c:v>28204.335000000003</c:v>
                </c:pt>
                <c:pt idx="1">
                  <c:v>12857.912000000002</c:v>
                </c:pt>
                <c:pt idx="2">
                  <c:v>12595.865999999998</c:v>
                </c:pt>
                <c:pt idx="3">
                  <c:v>8721.4800000000014</c:v>
                </c:pt>
                <c:pt idx="4">
                  <c:v>3452.7050000000004</c:v>
                </c:pt>
                <c:pt idx="5">
                  <c:v>1922.46</c:v>
                </c:pt>
                <c:pt idx="6">
                  <c:v>1314.74</c:v>
                </c:pt>
                <c:pt idx="7">
                  <c:v>779.3</c:v>
                </c:pt>
                <c:pt idx="8">
                  <c:v>723.3950000000001</c:v>
                </c:pt>
                <c:pt idx="9">
                  <c:v>346.36</c:v>
                </c:pt>
                <c:pt idx="10">
                  <c:v>323.36</c:v>
                </c:pt>
                <c:pt idx="11">
                  <c:v>30.38</c:v>
                </c:pt>
              </c:numCache>
            </c:numRef>
          </c:val>
          <c:extLst>
            <c:ext xmlns:c16="http://schemas.microsoft.com/office/drawing/2014/chart" uri="{C3380CC4-5D6E-409C-BE32-E72D297353CC}">
              <c16:uniqueId val="{00000000-59ED-4B54-B064-12316EE75E0F}"/>
            </c:ext>
          </c:extLst>
        </c:ser>
        <c:ser>
          <c:idx val="1"/>
          <c:order val="1"/>
          <c:tx>
            <c:strRef>
              <c:f>'heavily weight data analysis'!$G$3</c:f>
              <c:strCache>
                <c:ptCount val="1"/>
                <c:pt idx="0">
                  <c:v>commulative sum</c:v>
                </c:pt>
              </c:strCache>
            </c:strRef>
          </c:tx>
          <c:spPr>
            <a:solidFill>
              <a:schemeClr val="accent2"/>
            </a:solidFill>
            <a:ln>
              <a:noFill/>
            </a:ln>
            <a:effectLst/>
          </c:spPr>
          <c:invertIfNegative val="0"/>
          <c:cat>
            <c:strRef>
              <c:f>'heavily weight data analysis'!$E$4:$E$15</c:f>
              <c:strCache>
                <c:ptCount val="12"/>
                <c:pt idx="0">
                  <c:v>yellow sand</c:v>
                </c:pt>
                <c:pt idx="1">
                  <c:v>metal 10 mm</c:v>
                </c:pt>
                <c:pt idx="2">
                  <c:v>filling sand</c:v>
                </c:pt>
                <c:pt idx="3">
                  <c:v>metal 20 mm</c:v>
                </c:pt>
                <c:pt idx="4">
                  <c:v>wbm 60mm</c:v>
                </c:pt>
                <c:pt idx="5">
                  <c:v>gsb</c:v>
                </c:pt>
                <c:pt idx="6">
                  <c:v>aggregate 20mm</c:v>
                </c:pt>
                <c:pt idx="7">
                  <c:v>metal 60 mm</c:v>
                </c:pt>
                <c:pt idx="8">
                  <c:v>stone dust</c:v>
                </c:pt>
                <c:pt idx="9">
                  <c:v>aggregate 10mm</c:v>
                </c:pt>
                <c:pt idx="10">
                  <c:v>bricks bat 25mm</c:v>
                </c:pt>
                <c:pt idx="11">
                  <c:v>crusher dust</c:v>
                </c:pt>
              </c:strCache>
            </c:strRef>
          </c:cat>
          <c:val>
            <c:numRef>
              <c:f>'heavily weight data analysis'!$G$4:$G$15</c:f>
            </c:numRef>
          </c:val>
          <c:extLst>
            <c:ext xmlns:c16="http://schemas.microsoft.com/office/drawing/2014/chart" uri="{C3380CC4-5D6E-409C-BE32-E72D297353CC}">
              <c16:uniqueId val="{00000001-59ED-4B54-B064-12316EE75E0F}"/>
            </c:ext>
          </c:extLst>
        </c:ser>
        <c:dLbls>
          <c:showLegendKey val="0"/>
          <c:showVal val="0"/>
          <c:showCatName val="0"/>
          <c:showSerName val="0"/>
          <c:showPercent val="0"/>
          <c:showBubbleSize val="0"/>
        </c:dLbls>
        <c:gapWidth val="219"/>
        <c:overlap val="-27"/>
        <c:axId val="286312255"/>
        <c:axId val="286315135"/>
      </c:barChart>
      <c:lineChart>
        <c:grouping val="standard"/>
        <c:varyColors val="0"/>
        <c:ser>
          <c:idx val="2"/>
          <c:order val="2"/>
          <c:tx>
            <c:strRef>
              <c:f>'heavily weight data analysis'!$H$3</c:f>
              <c:strCache>
                <c:ptCount val="1"/>
                <c:pt idx="0">
                  <c:v>%contribution</c:v>
                </c:pt>
              </c:strCache>
            </c:strRef>
          </c:tx>
          <c:spPr>
            <a:ln w="28575" cap="rnd">
              <a:solidFill>
                <a:schemeClr val="tx1">
                  <a:lumMod val="50000"/>
                  <a:lumOff val="50000"/>
                </a:schemeClr>
              </a:solidFill>
              <a:round/>
            </a:ln>
            <a:effectLst/>
          </c:spPr>
          <c:marker>
            <c:symbol val="none"/>
          </c:marker>
          <c:cat>
            <c:strRef>
              <c:f>'heavily weight data analysis'!$E$4:$E$15</c:f>
              <c:strCache>
                <c:ptCount val="12"/>
                <c:pt idx="0">
                  <c:v>yellow sand</c:v>
                </c:pt>
                <c:pt idx="1">
                  <c:v>metal 10 mm</c:v>
                </c:pt>
                <c:pt idx="2">
                  <c:v>filling sand</c:v>
                </c:pt>
                <c:pt idx="3">
                  <c:v>metal 20 mm</c:v>
                </c:pt>
                <c:pt idx="4">
                  <c:v>wbm 60mm</c:v>
                </c:pt>
                <c:pt idx="5">
                  <c:v>gsb</c:v>
                </c:pt>
                <c:pt idx="6">
                  <c:v>aggregate 20mm</c:v>
                </c:pt>
                <c:pt idx="7">
                  <c:v>metal 60 mm</c:v>
                </c:pt>
                <c:pt idx="8">
                  <c:v>stone dust</c:v>
                </c:pt>
                <c:pt idx="9">
                  <c:v>aggregate 10mm</c:v>
                </c:pt>
                <c:pt idx="10">
                  <c:v>bricks bat 25mm</c:v>
                </c:pt>
                <c:pt idx="11">
                  <c:v>crusher dust</c:v>
                </c:pt>
              </c:strCache>
            </c:strRef>
          </c:cat>
          <c:val>
            <c:numRef>
              <c:f>'heavily weight data analysis'!$H$4:$H$15</c:f>
              <c:numCache>
                <c:formatCode>0%</c:formatCode>
                <c:ptCount val="12"/>
                <c:pt idx="0">
                  <c:v>0.39572649921618203</c:v>
                </c:pt>
                <c:pt idx="1">
                  <c:v>0.57613197599802202</c:v>
                </c:pt>
                <c:pt idx="2">
                  <c:v>0.75286076456106132</c:v>
                </c:pt>
                <c:pt idx="3">
                  <c:v>0.87522921424739319</c:v>
                </c:pt>
                <c:pt idx="4">
                  <c:v>0.92367307447229141</c:v>
                </c:pt>
                <c:pt idx="5">
                  <c:v>0.95064652964090801</c:v>
                </c:pt>
                <c:pt idx="6">
                  <c:v>0.96909324918169792</c:v>
                </c:pt>
                <c:pt idx="7">
                  <c:v>0.98002737192698419</c:v>
                </c:pt>
                <c:pt idx="8">
                  <c:v>0.99017710851536644</c:v>
                </c:pt>
                <c:pt idx="9">
                  <c:v>0.99503678098303916</c:v>
                </c:pt>
                <c:pt idx="10">
                  <c:v>0.99957374740279503</c:v>
                </c:pt>
                <c:pt idx="11">
                  <c:v>1</c:v>
                </c:pt>
              </c:numCache>
            </c:numRef>
          </c:val>
          <c:smooth val="0"/>
          <c:extLst>
            <c:ext xmlns:c16="http://schemas.microsoft.com/office/drawing/2014/chart" uri="{C3380CC4-5D6E-409C-BE32-E72D297353CC}">
              <c16:uniqueId val="{00000002-59ED-4B54-B064-12316EE75E0F}"/>
            </c:ext>
          </c:extLst>
        </c:ser>
        <c:dLbls>
          <c:showLegendKey val="0"/>
          <c:showVal val="0"/>
          <c:showCatName val="0"/>
          <c:showSerName val="0"/>
          <c:showPercent val="0"/>
          <c:showBubbleSize val="0"/>
        </c:dLbls>
        <c:marker val="1"/>
        <c:smooth val="0"/>
        <c:axId val="286304095"/>
        <c:axId val="286314175"/>
      </c:lineChart>
      <c:catAx>
        <c:axId val="2863122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30" b="0" i="0" u="none" strike="noStrike" kern="1200" baseline="0">
                <a:solidFill>
                  <a:schemeClr val="tx1"/>
                </a:solidFill>
                <a:latin typeface="+mn-lt"/>
                <a:ea typeface="+mn-ea"/>
                <a:cs typeface="+mn-cs"/>
              </a:defRPr>
            </a:pPr>
            <a:endParaRPr lang="en-US"/>
          </a:p>
        </c:txPr>
        <c:crossAx val="286315135"/>
        <c:crosses val="autoZero"/>
        <c:auto val="1"/>
        <c:lblAlgn val="ctr"/>
        <c:lblOffset val="100"/>
        <c:noMultiLvlLbl val="0"/>
      </c:catAx>
      <c:valAx>
        <c:axId val="286315135"/>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6312255"/>
        <c:crosses val="autoZero"/>
        <c:crossBetween val="between"/>
      </c:valAx>
      <c:valAx>
        <c:axId val="286314175"/>
        <c:scaling>
          <c:orientation val="minMax"/>
          <c:max val="1"/>
        </c:scaling>
        <c:delete val="0"/>
        <c:axPos val="r"/>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30" b="0" i="0" u="none" strike="noStrike" kern="1200" baseline="0">
                <a:solidFill>
                  <a:schemeClr val="tx1">
                    <a:lumMod val="65000"/>
                    <a:lumOff val="35000"/>
                  </a:schemeClr>
                </a:solidFill>
                <a:latin typeface="+mn-lt"/>
                <a:ea typeface="+mn-ea"/>
                <a:cs typeface="+mn-cs"/>
              </a:defRPr>
            </a:pPr>
            <a:endParaRPr lang="en-US"/>
          </a:p>
        </c:txPr>
        <c:crossAx val="286304095"/>
        <c:crosses val="max"/>
        <c:crossBetween val="between"/>
      </c:valAx>
      <c:catAx>
        <c:axId val="286304095"/>
        <c:scaling>
          <c:orientation val="minMax"/>
        </c:scaling>
        <c:delete val="1"/>
        <c:axPos val="b"/>
        <c:numFmt formatCode="General" sourceLinked="1"/>
        <c:majorTickMark val="none"/>
        <c:minorTickMark val="none"/>
        <c:tickLblPos val="nextTo"/>
        <c:crossAx val="286314175"/>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revenue</a:t>
            </a:r>
            <a:r>
              <a:rPr lang="en-IN" baseline="0"/>
              <a:t> pareto</a:t>
            </a:r>
            <a:endParaRPr lang="en-IN"/>
          </a:p>
        </c:rich>
      </c:tx>
      <c:layout>
        <c:manualLayout>
          <c:xMode val="edge"/>
          <c:yMode val="edge"/>
          <c:x val="0.38328272088422938"/>
          <c:y val="2.119860000216993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'heavily weight data analysis'!$F$21</c:f>
              <c:strCache>
                <c:ptCount val="1"/>
                <c:pt idx="0">
                  <c:v>Sum of actual revenue</c:v>
                </c:pt>
              </c:strCache>
            </c:strRef>
          </c:tx>
          <c:spPr>
            <a:solidFill>
              <a:srgbClr val="FF9900"/>
            </a:solidFill>
            <a:ln>
              <a:noFill/>
            </a:ln>
            <a:effectLst/>
          </c:spPr>
          <c:invertIfNegative val="0"/>
          <c:cat>
            <c:strRef>
              <c:f>'heavily weight data analysis'!$E$22:$E$33</c:f>
              <c:strCache>
                <c:ptCount val="12"/>
                <c:pt idx="0">
                  <c:v>metal 10 mm</c:v>
                </c:pt>
                <c:pt idx="1">
                  <c:v>yellow sand</c:v>
                </c:pt>
                <c:pt idx="2">
                  <c:v>metal 20 mm</c:v>
                </c:pt>
                <c:pt idx="3">
                  <c:v>filling sand</c:v>
                </c:pt>
                <c:pt idx="4">
                  <c:v>wbm 60mm</c:v>
                </c:pt>
                <c:pt idx="5">
                  <c:v>gsb</c:v>
                </c:pt>
                <c:pt idx="6">
                  <c:v>aggregate 20mm</c:v>
                </c:pt>
                <c:pt idx="7">
                  <c:v>metal 60 mm</c:v>
                </c:pt>
                <c:pt idx="8">
                  <c:v>stone dust</c:v>
                </c:pt>
                <c:pt idx="9">
                  <c:v>aggregate 10mm</c:v>
                </c:pt>
                <c:pt idx="10">
                  <c:v>bricks bat 25mm</c:v>
                </c:pt>
                <c:pt idx="11">
                  <c:v>crusher dust</c:v>
                </c:pt>
              </c:strCache>
            </c:strRef>
          </c:cat>
          <c:val>
            <c:numRef>
              <c:f>'heavily weight data analysis'!$F$22:$F$33</c:f>
              <c:numCache>
                <c:formatCode>"₹"\ #,##0</c:formatCode>
                <c:ptCount val="12"/>
                <c:pt idx="0">
                  <c:v>21805214.403000001</c:v>
                </c:pt>
                <c:pt idx="1">
                  <c:v>20705836.593749996</c:v>
                </c:pt>
                <c:pt idx="2">
                  <c:v>16609956.824999999</c:v>
                </c:pt>
                <c:pt idx="3">
                  <c:v>6411790.4549999991</c:v>
                </c:pt>
                <c:pt idx="4">
                  <c:v>5674034.5724999998</c:v>
                </c:pt>
                <c:pt idx="5">
                  <c:v>2795790.9</c:v>
                </c:pt>
                <c:pt idx="6">
                  <c:v>2553882.4500000002</c:v>
                </c:pt>
                <c:pt idx="7">
                  <c:v>1309224</c:v>
                </c:pt>
                <c:pt idx="8">
                  <c:v>608035.995</c:v>
                </c:pt>
                <c:pt idx="9">
                  <c:v>472781.4</c:v>
                </c:pt>
                <c:pt idx="10">
                  <c:v>171007.51500000001</c:v>
                </c:pt>
                <c:pt idx="11">
                  <c:v>26795.16</c:v>
                </c:pt>
              </c:numCache>
            </c:numRef>
          </c:val>
          <c:extLst>
            <c:ext xmlns:c16="http://schemas.microsoft.com/office/drawing/2014/chart" uri="{C3380CC4-5D6E-409C-BE32-E72D297353CC}">
              <c16:uniqueId val="{00000000-48C8-483A-BF45-3726A312D998}"/>
            </c:ext>
          </c:extLst>
        </c:ser>
        <c:ser>
          <c:idx val="1"/>
          <c:order val="1"/>
          <c:tx>
            <c:strRef>
              <c:f>'heavily weight data analysis'!$G$21</c:f>
              <c:strCache>
                <c:ptCount val="1"/>
                <c:pt idx="0">
                  <c:v>commulative sum</c:v>
                </c:pt>
              </c:strCache>
            </c:strRef>
          </c:tx>
          <c:spPr>
            <a:solidFill>
              <a:schemeClr val="accent2"/>
            </a:solidFill>
            <a:ln>
              <a:noFill/>
            </a:ln>
            <a:effectLst/>
          </c:spPr>
          <c:invertIfNegative val="0"/>
          <c:cat>
            <c:strRef>
              <c:f>'heavily weight data analysis'!$E$22:$E$33</c:f>
              <c:strCache>
                <c:ptCount val="12"/>
                <c:pt idx="0">
                  <c:v>metal 10 mm</c:v>
                </c:pt>
                <c:pt idx="1">
                  <c:v>yellow sand</c:v>
                </c:pt>
                <c:pt idx="2">
                  <c:v>metal 20 mm</c:v>
                </c:pt>
                <c:pt idx="3">
                  <c:v>filling sand</c:v>
                </c:pt>
                <c:pt idx="4">
                  <c:v>wbm 60mm</c:v>
                </c:pt>
                <c:pt idx="5">
                  <c:v>gsb</c:v>
                </c:pt>
                <c:pt idx="6">
                  <c:v>aggregate 20mm</c:v>
                </c:pt>
                <c:pt idx="7">
                  <c:v>metal 60 mm</c:v>
                </c:pt>
                <c:pt idx="8">
                  <c:v>stone dust</c:v>
                </c:pt>
                <c:pt idx="9">
                  <c:v>aggregate 10mm</c:v>
                </c:pt>
                <c:pt idx="10">
                  <c:v>bricks bat 25mm</c:v>
                </c:pt>
                <c:pt idx="11">
                  <c:v>crusher dust</c:v>
                </c:pt>
              </c:strCache>
            </c:strRef>
          </c:cat>
          <c:val>
            <c:numRef>
              <c:f>'heavily weight data analysis'!$G$22:$G$33</c:f>
            </c:numRef>
          </c:val>
          <c:extLst>
            <c:ext xmlns:c16="http://schemas.microsoft.com/office/drawing/2014/chart" uri="{C3380CC4-5D6E-409C-BE32-E72D297353CC}">
              <c16:uniqueId val="{00000001-48C8-483A-BF45-3726A312D998}"/>
            </c:ext>
          </c:extLst>
        </c:ser>
        <c:dLbls>
          <c:showLegendKey val="0"/>
          <c:showVal val="0"/>
          <c:showCatName val="0"/>
          <c:showSerName val="0"/>
          <c:showPercent val="0"/>
          <c:showBubbleSize val="0"/>
        </c:dLbls>
        <c:gapWidth val="219"/>
        <c:overlap val="-27"/>
        <c:axId val="393059647"/>
        <c:axId val="393050047"/>
      </c:barChart>
      <c:lineChart>
        <c:grouping val="standard"/>
        <c:varyColors val="0"/>
        <c:ser>
          <c:idx val="2"/>
          <c:order val="2"/>
          <c:tx>
            <c:strRef>
              <c:f>'heavily weight data analysis'!$H$21</c:f>
              <c:strCache>
                <c:ptCount val="1"/>
                <c:pt idx="0">
                  <c:v>%contribution</c:v>
                </c:pt>
              </c:strCache>
            </c:strRef>
          </c:tx>
          <c:spPr>
            <a:ln w="28575" cap="rnd">
              <a:solidFill>
                <a:schemeClr val="tx1">
                  <a:lumMod val="50000"/>
                  <a:lumOff val="50000"/>
                </a:schemeClr>
              </a:solidFill>
              <a:round/>
            </a:ln>
            <a:effectLst/>
          </c:spPr>
          <c:marker>
            <c:symbol val="none"/>
          </c:marker>
          <c:cat>
            <c:strRef>
              <c:f>'heavily weight data analysis'!$E$22:$E$33</c:f>
              <c:strCache>
                <c:ptCount val="12"/>
                <c:pt idx="0">
                  <c:v>metal 10 mm</c:v>
                </c:pt>
                <c:pt idx="1">
                  <c:v>yellow sand</c:v>
                </c:pt>
                <c:pt idx="2">
                  <c:v>metal 20 mm</c:v>
                </c:pt>
                <c:pt idx="3">
                  <c:v>filling sand</c:v>
                </c:pt>
                <c:pt idx="4">
                  <c:v>wbm 60mm</c:v>
                </c:pt>
                <c:pt idx="5">
                  <c:v>gsb</c:v>
                </c:pt>
                <c:pt idx="6">
                  <c:v>aggregate 20mm</c:v>
                </c:pt>
                <c:pt idx="7">
                  <c:v>metal 60 mm</c:v>
                </c:pt>
                <c:pt idx="8">
                  <c:v>stone dust</c:v>
                </c:pt>
                <c:pt idx="9">
                  <c:v>aggregate 10mm</c:v>
                </c:pt>
                <c:pt idx="10">
                  <c:v>bricks bat 25mm</c:v>
                </c:pt>
                <c:pt idx="11">
                  <c:v>crusher dust</c:v>
                </c:pt>
              </c:strCache>
            </c:strRef>
          </c:cat>
          <c:val>
            <c:numRef>
              <c:f>'heavily weight data analysis'!$H$22:$H$33</c:f>
              <c:numCache>
                <c:formatCode>0%</c:formatCode>
                <c:ptCount val="12"/>
                <c:pt idx="0">
                  <c:v>0.27551195162785974</c:v>
                </c:pt>
                <c:pt idx="1">
                  <c:v>0.5371331099709189</c:v>
                </c:pt>
                <c:pt idx="2">
                  <c:v>0.7470022512108524</c:v>
                </c:pt>
                <c:pt idx="3">
                  <c:v>0.82801612564645033</c:v>
                </c:pt>
                <c:pt idx="4">
                  <c:v>0.89970835071617261</c:v>
                </c:pt>
                <c:pt idx="5">
                  <c:v>0.93503356206086985</c:v>
                </c:pt>
                <c:pt idx="6">
                  <c:v>0.96730222610715566</c:v>
                </c:pt>
                <c:pt idx="7">
                  <c:v>0.98384445553409527</c:v>
                </c:pt>
                <c:pt idx="8">
                  <c:v>0.99152707587188893</c:v>
                </c:pt>
                <c:pt idx="9">
                  <c:v>0.99750073537369288</c:v>
                </c:pt>
                <c:pt idx="10">
                  <c:v>0.9996614393837483</c:v>
                </c:pt>
                <c:pt idx="11">
                  <c:v>1</c:v>
                </c:pt>
              </c:numCache>
            </c:numRef>
          </c:val>
          <c:smooth val="0"/>
          <c:extLst>
            <c:ext xmlns:c16="http://schemas.microsoft.com/office/drawing/2014/chart" uri="{C3380CC4-5D6E-409C-BE32-E72D297353CC}">
              <c16:uniqueId val="{00000002-48C8-483A-BF45-3726A312D998}"/>
            </c:ext>
          </c:extLst>
        </c:ser>
        <c:dLbls>
          <c:showLegendKey val="0"/>
          <c:showVal val="0"/>
          <c:showCatName val="0"/>
          <c:showSerName val="0"/>
          <c:showPercent val="0"/>
          <c:showBubbleSize val="0"/>
        </c:dLbls>
        <c:marker val="1"/>
        <c:smooth val="0"/>
        <c:axId val="393045247"/>
        <c:axId val="393044767"/>
      </c:lineChart>
      <c:catAx>
        <c:axId val="39305964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40" b="0" i="0" u="none" strike="noStrike" kern="1200" baseline="0">
                <a:solidFill>
                  <a:schemeClr val="tx1"/>
                </a:solidFill>
                <a:latin typeface="+mn-lt"/>
                <a:ea typeface="+mn-ea"/>
                <a:cs typeface="+mn-cs"/>
              </a:defRPr>
            </a:pPr>
            <a:endParaRPr lang="en-US"/>
          </a:p>
        </c:txPr>
        <c:crossAx val="393050047"/>
        <c:crosses val="autoZero"/>
        <c:auto val="1"/>
        <c:lblAlgn val="ctr"/>
        <c:lblOffset val="100"/>
        <c:noMultiLvlLbl val="0"/>
      </c:catAx>
      <c:valAx>
        <c:axId val="393050047"/>
        <c:scaling>
          <c:orientation val="minMax"/>
        </c:scaling>
        <c:delete val="0"/>
        <c:axPos val="l"/>
        <c:majorGridlines>
          <c:spPr>
            <a:ln w="9525" cap="flat" cmpd="sng" algn="ctr">
              <a:solidFill>
                <a:schemeClr val="tx1">
                  <a:lumMod val="15000"/>
                  <a:lumOff val="85000"/>
                </a:schemeClr>
              </a:solidFill>
              <a:round/>
            </a:ln>
            <a:effectLst/>
          </c:spPr>
        </c:majorGridlines>
        <c:numFmt formatCode="&quot;₹&quot;\ #,##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3059647"/>
        <c:crosses val="autoZero"/>
        <c:crossBetween val="between"/>
        <c:dispUnits>
          <c:builtInUnit val="hundredThousands"/>
          <c:dispUnitsLbl>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dispUnitsLbl>
        </c:dispUnits>
      </c:valAx>
      <c:valAx>
        <c:axId val="393044767"/>
        <c:scaling>
          <c:orientation val="minMax"/>
          <c:max val="1"/>
        </c:scaling>
        <c:delete val="0"/>
        <c:axPos val="r"/>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3045247"/>
        <c:crosses val="max"/>
        <c:crossBetween val="between"/>
      </c:valAx>
      <c:catAx>
        <c:axId val="393045247"/>
        <c:scaling>
          <c:orientation val="minMax"/>
        </c:scaling>
        <c:delete val="1"/>
        <c:axPos val="b"/>
        <c:numFmt formatCode="General" sourceLinked="1"/>
        <c:majorTickMark val="none"/>
        <c:minorTickMark val="none"/>
        <c:tickLblPos val="nextTo"/>
        <c:crossAx val="393044767"/>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Revenue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69F-4389-AC5E-76F7232F1B7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A69F-4389-AC5E-76F7232F1B7E}"/>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Heavily weight product</c:v>
                </c:pt>
                <c:pt idx="1">
                  <c:v>cement </c:v>
                </c:pt>
              </c:strCache>
            </c:strRef>
          </c:cat>
          <c:val>
            <c:numRef>
              <c:f>Sheet1!$B$2:$B$3</c:f>
              <c:numCache>
                <c:formatCode>"₹"\ #,##0</c:formatCode>
                <c:ptCount val="2"/>
                <c:pt idx="0">
                  <c:v>79144350.269249991</c:v>
                </c:pt>
                <c:pt idx="1">
                  <c:v>20647700.313600004</c:v>
                </c:pt>
              </c:numCache>
            </c:numRef>
          </c:val>
          <c:extLst>
            <c:ext xmlns:c16="http://schemas.microsoft.com/office/drawing/2014/chart" uri="{C3380CC4-5D6E-409C-BE32-E72D297353CC}">
              <c16:uniqueId val="{00000004-A69F-4389-AC5E-76F7232F1B7E}"/>
            </c:ext>
          </c:extLst>
        </c:ser>
        <c:dLbls>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trendline</a:t>
            </a:r>
            <a:r>
              <a:rPr lang="en-IN" baseline="0"/>
              <a:t> of heavy weight material sales</a:t>
            </a:r>
            <a:endParaRPr lang="en-IN"/>
          </a:p>
        </c:rich>
      </c:tx>
      <c:layout>
        <c:manualLayout>
          <c:xMode val="edge"/>
          <c:yMode val="edge"/>
          <c:x val="0.26508483916757758"/>
          <c:y val="3.351572966793037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'heavily weight data analysis'!$E$146</c:f>
              <c:strCache>
                <c:ptCount val="1"/>
                <c:pt idx="0">
                  <c:v>Sum of Qty  in mt</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'heavily weight data analysis'!$D$147:$D$156</c:f>
              <c:strCache>
                <c:ptCount val="10"/>
                <c:pt idx="0">
                  <c:v>Jan</c:v>
                </c:pt>
                <c:pt idx="1">
                  <c:v>Feb</c:v>
                </c:pt>
                <c:pt idx="2">
                  <c:v>Mar</c:v>
                </c:pt>
                <c:pt idx="3">
                  <c:v>Apr</c:v>
                </c:pt>
                <c:pt idx="4">
                  <c:v>May</c:v>
                </c:pt>
                <c:pt idx="5">
                  <c:v>Jun</c:v>
                </c:pt>
                <c:pt idx="6">
                  <c:v>Jul</c:v>
                </c:pt>
                <c:pt idx="7">
                  <c:v>Oct</c:v>
                </c:pt>
                <c:pt idx="8">
                  <c:v>Nov</c:v>
                </c:pt>
                <c:pt idx="9">
                  <c:v>Dec</c:v>
                </c:pt>
              </c:strCache>
            </c:strRef>
          </c:cat>
          <c:val>
            <c:numRef>
              <c:f>'heavily weight data analysis'!$E$147:$E$156</c:f>
              <c:numCache>
                <c:formatCode>0</c:formatCode>
                <c:ptCount val="10"/>
                <c:pt idx="0">
                  <c:v>7426.3669999999984</c:v>
                </c:pt>
                <c:pt idx="1">
                  <c:v>9553.7340000000004</c:v>
                </c:pt>
                <c:pt idx="2">
                  <c:v>33470.551999999996</c:v>
                </c:pt>
                <c:pt idx="3">
                  <c:v>5893.4799999999987</c:v>
                </c:pt>
                <c:pt idx="4">
                  <c:v>1935.61</c:v>
                </c:pt>
                <c:pt idx="5">
                  <c:v>2828.4110000000005</c:v>
                </c:pt>
                <c:pt idx="6">
                  <c:v>3087.5699999999997</c:v>
                </c:pt>
                <c:pt idx="7">
                  <c:v>630.25</c:v>
                </c:pt>
                <c:pt idx="8">
                  <c:v>3826.6200000000003</c:v>
                </c:pt>
                <c:pt idx="9">
                  <c:v>2619.6990000000001</c:v>
                </c:pt>
              </c:numCache>
            </c:numRef>
          </c:val>
          <c:smooth val="0"/>
          <c:extLst>
            <c:ext xmlns:c16="http://schemas.microsoft.com/office/drawing/2014/chart" uri="{C3380CC4-5D6E-409C-BE32-E72D297353CC}">
              <c16:uniqueId val="{00000000-A5CB-4594-B9C9-660780166166}"/>
            </c:ext>
          </c:extLst>
        </c:ser>
        <c:dLbls>
          <c:dLblPos val="t"/>
          <c:showLegendKey val="0"/>
          <c:showVal val="1"/>
          <c:showCatName val="0"/>
          <c:showSerName val="0"/>
          <c:showPercent val="0"/>
          <c:showBubbleSize val="0"/>
        </c:dLbls>
        <c:smooth val="0"/>
        <c:axId val="1892672320"/>
        <c:axId val="1892672800"/>
      </c:lineChart>
      <c:catAx>
        <c:axId val="1892672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92672800"/>
        <c:crosses val="autoZero"/>
        <c:auto val="1"/>
        <c:lblAlgn val="ctr"/>
        <c:lblOffset val="100"/>
        <c:noMultiLvlLbl val="0"/>
      </c:catAx>
      <c:valAx>
        <c:axId val="189267280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92672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6/13/2023</a:t>
            </a:fld>
            <a:endParaRPr lang="en-US" dirty="0"/>
          </a:p>
        </p:txBody>
      </p:sp>
      <p:sp>
        <p:nvSpPr>
          <p:cNvPr id="4" name="Footer Placeholder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95855" units="1/cm"/>
          <inkml:channelProperty channel="T" name="resolution" value="1" units="1/dev"/>
        </inkml:channelProperties>
      </inkml:inkSource>
      <inkml:timestamp xml:id="ts0" timeString="2023-06-09T17:22:06.341"/>
    </inkml:context>
    <inkml:brush xml:id="br0">
      <inkml:brushProperty name="width" value="0.05292" units="cm"/>
      <inkml:brushProperty name="height" value="0.05292" units="cm"/>
      <inkml:brushProperty name="color" value="#FF0000"/>
    </inkml:brush>
  </inkml:definitions>
  <inkml:trace contextRef="#ctx0" brushRef="#br0">30226 15713 0</inkml:trace>
</inkml:ink>
</file>

<file path=ppt/media/hdphoto1.wdp>
</file>

<file path=ppt/media/image1.png>
</file>

<file path=ppt/media/image10.png>
</file>

<file path=ppt/media/image11.png>
</file>

<file path=ppt/media/image12.png>
</file>

<file path=ppt/media/image13.png>
</file>

<file path=ppt/media/image14.svg>
</file>

<file path=ppt/media/image15.jpg>
</file>

<file path=ppt/media/image2.png>
</file>

<file path=ppt/media/image3.sv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6/13/2023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1216707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smtClean="0"/>
              <a:t>5</a:t>
            </a:fld>
            <a:endParaRPr lang="en-US"/>
          </a:p>
        </p:txBody>
      </p:sp>
    </p:spTree>
    <p:extLst>
      <p:ext uri="{BB962C8B-B14F-4D97-AF65-F5344CB8AC3E}">
        <p14:creationId xmlns:p14="http://schemas.microsoft.com/office/powerpoint/2010/main" val="4092240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6</a:t>
            </a:fld>
            <a:endParaRPr lang="en-US" noProof="0" dirty="0"/>
          </a:p>
        </p:txBody>
      </p:sp>
    </p:spTree>
    <p:extLst>
      <p:ext uri="{BB962C8B-B14F-4D97-AF65-F5344CB8AC3E}">
        <p14:creationId xmlns:p14="http://schemas.microsoft.com/office/powerpoint/2010/main" val="239571983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file:///C:\Users\amit%20kumar\Documents\Custom%20Office%20Templates"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848870"/>
            <a:ext cx="5143500" cy="2090808"/>
          </a:xfrm>
        </p:spPr>
        <p:txBody>
          <a:bodyPr anchor="b">
            <a:noAutofit/>
          </a:bodyPr>
          <a:lstStyle>
            <a:lvl1pPr algn="l">
              <a:defRPr sz="3200" b="1" cap="all" baseline="0">
                <a:solidFill>
                  <a:schemeClr val="accent3">
                    <a:lumMod val="75000"/>
                    <a:lumOff val="25000"/>
                  </a:schemeClr>
                </a:solidFill>
                <a:latin typeface="Times New Roman" panose="02020603050405020304" pitchFamily="18" charset="0"/>
                <a:cs typeface="Times New Roman" panose="02020603050405020304" pitchFamily="18" charset="0"/>
              </a:defRPr>
            </a:lvl1pPr>
          </a:lstStyle>
          <a:p>
            <a:r>
              <a:rPr lang="en-US" b="1" i="0" dirty="0">
                <a:solidFill>
                  <a:srgbClr val="000000"/>
                </a:solidFill>
                <a:effectLst/>
                <a:latin typeface="Poppins" panose="00000500000000000000" pitchFamily="2" charset="0"/>
              </a:rPr>
              <a:t>STATISTICAL ANALYSIS OF CEMENT TRADERS </a:t>
            </a:r>
            <a:endParaRPr lang="en-US" noProof="0" dirty="0"/>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hasCustomPrompt="1"/>
          </p:nvPr>
        </p:nvSpPr>
        <p:spPr>
          <a:xfrm>
            <a:off x="6335956" y="3221091"/>
            <a:ext cx="5143500" cy="737420"/>
          </a:xfrm>
        </p:spPr>
        <p:txBody>
          <a:bodyPr>
            <a:noAutofit/>
          </a:bodyPr>
          <a:lstStyle>
            <a:lvl1pPr marL="0" indent="0" algn="l">
              <a:buNone/>
              <a:defRPr sz="1800" b="1" cap="all" baseline="0">
                <a:solidFill>
                  <a:schemeClr val="tx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Submitted For : </a:t>
            </a:r>
            <a:r>
              <a:rPr lang="en-US" noProof="0" dirty="0" err="1"/>
              <a:t>bdm</a:t>
            </a:r>
            <a:r>
              <a:rPr lang="en-US" noProof="0" dirty="0"/>
              <a:t> capstone project</a:t>
            </a:r>
          </a:p>
          <a:p>
            <a:r>
              <a:rPr lang="en-US" noProof="0" dirty="0"/>
              <a:t>Submitted Date : 09 .06.2023 </a:t>
            </a:r>
          </a:p>
          <a:p>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dirty="0"/>
              <a:t>Click icon to add picture</a:t>
            </a: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335956" y="3221091"/>
            <a:ext cx="2532336" cy="0"/>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5" descr="A picture containing emblem, logo, clipart, symbol&#10;&#10;Description automatically generated">
            <a:extLst>
              <a:ext uri="{FF2B5EF4-FFF2-40B4-BE49-F238E27FC236}">
                <a16:creationId xmlns:a16="http://schemas.microsoft.com/office/drawing/2014/main" id="{65BEBA89-72DC-E83C-A86C-F41159826485}"/>
              </a:ext>
            </a:extLst>
          </p:cNvPr>
          <p:cNvPicPr>
            <a:picLocks noChangeAspect="1"/>
          </p:cNvPicPr>
          <p:nvPr userDrawn="1"/>
        </p:nvPicPr>
        <p:blipFill>
          <a:blip r:embed="rId2"/>
          <a:stretch>
            <a:fillRect/>
          </a:stretch>
        </p:blipFill>
        <p:spPr>
          <a:xfrm>
            <a:off x="704850" y="728534"/>
            <a:ext cx="5311623" cy="5305660"/>
          </a:xfrm>
          <a:prstGeom prst="rect">
            <a:avLst/>
          </a:prstGeom>
        </p:spPr>
      </p:pic>
      <p:sp>
        <p:nvSpPr>
          <p:cNvPr id="7" name="TextBox 6">
            <a:extLst>
              <a:ext uri="{FF2B5EF4-FFF2-40B4-BE49-F238E27FC236}">
                <a16:creationId xmlns:a16="http://schemas.microsoft.com/office/drawing/2014/main" id="{D9BF2E60-F47B-495C-ED0B-D763F59D3A7F}"/>
              </a:ext>
            </a:extLst>
          </p:cNvPr>
          <p:cNvSpPr txBox="1"/>
          <p:nvPr userDrawn="1"/>
        </p:nvSpPr>
        <p:spPr>
          <a:xfrm>
            <a:off x="6343650" y="4285440"/>
            <a:ext cx="5386532" cy="1200329"/>
          </a:xfrm>
          <a:prstGeom prst="rect">
            <a:avLst/>
          </a:prstGeom>
          <a:solidFill>
            <a:schemeClr val="bg1"/>
          </a:solidFill>
        </p:spPr>
        <p:txBody>
          <a:bodyPr wrap="square" rtlCol="0">
            <a:spAutoFit/>
          </a:bodyPr>
          <a:lstStyle/>
          <a:p>
            <a:r>
              <a:rPr lang="en-IN" sz="2400" dirty="0"/>
              <a:t>Name : Amit Kumar                                </a:t>
            </a:r>
          </a:p>
          <a:p>
            <a:r>
              <a:rPr lang="en-IN" sz="2400" dirty="0"/>
              <a:t>Roll No :21f3002445</a:t>
            </a:r>
          </a:p>
          <a:p>
            <a:r>
              <a:rPr lang="en-IN" sz="2400" dirty="0"/>
              <a:t>Email: </a:t>
            </a:r>
            <a:r>
              <a:rPr lang="en-IN" sz="2400" dirty="0">
                <a:hlinkClick r:id="rId3" action="ppaction://hlinkfile"/>
              </a:rPr>
              <a:t>21f3002445@ds.study.iitm.ac.in</a:t>
            </a:r>
            <a:endParaRPr lang="en-IN" sz="2400" dirty="0"/>
          </a:p>
        </p:txBody>
      </p: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6EB0C6-606C-4AFB-8FF8-AB43606B95BD}"/>
              </a:ext>
            </a:extLst>
          </p:cNvPr>
          <p:cNvSpPr/>
          <p:nvPr userDrawn="1"/>
        </p:nvSpPr>
        <p:spPr>
          <a:xfrm>
            <a:off x="6599236"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2"/>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id="{E5123CE7-2F8A-489B-BD99-0C2A33ADF49A}"/>
              </a:ext>
            </a:extLst>
          </p:cNvPr>
          <p:cNvSpPr>
            <a:spLocks noGrp="1"/>
          </p:cNvSpPr>
          <p:nvPr>
            <p:ph idx="19" hasCustomPrompt="1"/>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5" name="Content Placeholder 2">
            <a:extLst>
              <a:ext uri="{FF2B5EF4-FFF2-40B4-BE49-F238E27FC236}">
                <a16:creationId xmlns:a16="http://schemas.microsoft.com/office/drawing/2014/main"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11">
            <a:extLst>
              <a:ext uri="{FF2B5EF4-FFF2-40B4-BE49-F238E27FC236}">
                <a16:creationId xmlns:a16="http://schemas.microsoft.com/office/drawing/2014/main"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28" name="Oval 27">
            <a:extLst>
              <a:ext uri="{FF2B5EF4-FFF2-40B4-BE49-F238E27FC236}">
                <a16:creationId xmlns:a16="http://schemas.microsoft.com/office/drawing/2014/main" id="{F95B55F4-B501-3440-8904-A1C7F049CBE8}"/>
              </a:ext>
            </a:extLst>
          </p:cNvPr>
          <p:cNvSpPr>
            <a:spLocks noChangeAspect="1"/>
          </p:cNvSpPr>
          <p:nvPr userDrawn="1"/>
        </p:nvSpPr>
        <p:spPr>
          <a:xfrm>
            <a:off x="6100576" y="4707907"/>
            <a:ext cx="1001899" cy="100189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1">
            <a:extLst>
              <a:ext uri="{FF2B5EF4-FFF2-40B4-BE49-F238E27FC236}">
                <a16:creationId xmlns:a16="http://schemas.microsoft.com/office/drawing/2014/main"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891400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4B31150-A166-4DB3-A898-2154C9665891}"/>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1C1A95BC-42CA-4166-918D-DF4306881408}"/>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B4D5F91-2158-4A30-B83C-5CC9CC6E5D4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C509E5D6-79CC-4E1D-AAF4-C6F28F3C1777}"/>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Tree>
    <p:extLst>
      <p:ext uri="{BB962C8B-B14F-4D97-AF65-F5344CB8AC3E}">
        <p14:creationId xmlns:p14="http://schemas.microsoft.com/office/powerpoint/2010/main" val="15647606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431CD316-21C7-4FA9-A45A-374D6AE71ED5}"/>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36" name="Freeform 5">
              <a:extLst>
                <a:ext uri="{FF2B5EF4-FFF2-40B4-BE49-F238E27FC236}">
                  <a16:creationId xmlns:a16="http://schemas.microsoft.com/office/drawing/2014/main" id="{E107D9FB-3967-4583-A9DA-6787AF71202C}"/>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7" name="Freeform 6">
              <a:extLst>
                <a:ext uri="{FF2B5EF4-FFF2-40B4-BE49-F238E27FC236}">
                  <a16:creationId xmlns:a16="http://schemas.microsoft.com/office/drawing/2014/main" id="{138D5FEB-37FF-4F26-B625-CE2BE91FF21B}"/>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8" name="Freeform 7">
              <a:extLst>
                <a:ext uri="{FF2B5EF4-FFF2-40B4-BE49-F238E27FC236}">
                  <a16:creationId xmlns:a16="http://schemas.microsoft.com/office/drawing/2014/main" id="{6C2B67E8-673C-422C-B021-296E2E2B952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23" name="Oval 22">
            <a:extLst>
              <a:ext uri="{FF2B5EF4-FFF2-40B4-BE49-F238E27FC236}">
                <a16:creationId xmlns:a16="http://schemas.microsoft.com/office/drawing/2014/main" id="{687010E4-ADF2-486D-8DF7-B0FF38C6DADF}"/>
              </a:ext>
            </a:extLst>
          </p:cNvPr>
          <p:cNvSpPr/>
          <p:nvPr userDrawn="1"/>
        </p:nvSpPr>
        <p:spPr>
          <a:xfrm>
            <a:off x="954140"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id="{9159AA79-2237-4A27-BBC2-D44032158D19}"/>
              </a:ext>
            </a:extLst>
          </p:cNvPr>
          <p:cNvSpPr/>
          <p:nvPr userDrawn="1"/>
        </p:nvSpPr>
        <p:spPr>
          <a:xfrm>
            <a:off x="3807539"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Oval 24">
            <a:extLst>
              <a:ext uri="{FF2B5EF4-FFF2-40B4-BE49-F238E27FC236}">
                <a16:creationId xmlns:a16="http://schemas.microsoft.com/office/drawing/2014/main" id="{0272B962-9566-42D2-B4C3-E7AA81884A83}"/>
              </a:ext>
            </a:extLst>
          </p:cNvPr>
          <p:cNvSpPr/>
          <p:nvPr userDrawn="1"/>
        </p:nvSpPr>
        <p:spPr>
          <a:xfrm>
            <a:off x="6646275"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19733285-016C-4C38-816C-83D30C075C70}"/>
              </a:ext>
            </a:extLst>
          </p:cNvPr>
          <p:cNvSpPr/>
          <p:nvPr userDrawn="1"/>
        </p:nvSpPr>
        <p:spPr>
          <a:xfrm>
            <a:off x="9498658"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EF40DBA4-AB63-4B47-B37F-BCC3D59B5392}"/>
              </a:ext>
            </a:extLst>
          </p:cNvPr>
          <p:cNvSpPr/>
          <p:nvPr userDrawn="1"/>
        </p:nvSpPr>
        <p:spPr>
          <a:xfrm>
            <a:off x="4011967"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33EF0AFB-D099-4FF1-8963-7DA87268867F}"/>
              </a:ext>
            </a:extLst>
          </p:cNvPr>
          <p:cNvSpPr/>
          <p:nvPr userDrawn="1"/>
        </p:nvSpPr>
        <p:spPr>
          <a:xfrm>
            <a:off x="6850703"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6872C96E-9AF3-4FA0-8180-C213C7F2209E}"/>
              </a:ext>
            </a:extLst>
          </p:cNvPr>
          <p:cNvSpPr/>
          <p:nvPr userDrawn="1"/>
        </p:nvSpPr>
        <p:spPr>
          <a:xfrm>
            <a:off x="9703086"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3A08BE29-CFA5-4E0D-9DBE-A430AE1B8072}"/>
              </a:ext>
            </a:extLst>
          </p:cNvPr>
          <p:cNvSpPr/>
          <p:nvPr userDrawn="1"/>
        </p:nvSpPr>
        <p:spPr>
          <a:xfrm>
            <a:off x="1158568"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1103638"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3957037"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2" name="Picture Placeholder 2">
            <a:extLst>
              <a:ext uri="{FF2B5EF4-FFF2-40B4-BE49-F238E27FC236}">
                <a16:creationId xmlns:a16="http://schemas.microsoft.com/office/drawing/2014/main" id="{54704160-1ED7-4B90-8963-0F887C73E94D}"/>
              </a:ext>
            </a:extLst>
          </p:cNvPr>
          <p:cNvSpPr>
            <a:spLocks noGrp="1"/>
          </p:cNvSpPr>
          <p:nvPr>
            <p:ph type="pic" sz="quarter" idx="15"/>
          </p:nvPr>
        </p:nvSpPr>
        <p:spPr>
          <a:xfrm>
            <a:off x="6795773"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3" name="Picture Placeholder 2">
            <a:extLst>
              <a:ext uri="{FF2B5EF4-FFF2-40B4-BE49-F238E27FC236}">
                <a16:creationId xmlns:a16="http://schemas.microsoft.com/office/drawing/2014/main" id="{36610597-6A76-4A06-82A5-A8FFC5BAEA0F}"/>
              </a:ext>
            </a:extLst>
          </p:cNvPr>
          <p:cNvSpPr>
            <a:spLocks noGrp="1"/>
          </p:cNvSpPr>
          <p:nvPr>
            <p:ph type="pic" sz="quarter" idx="16"/>
          </p:nvPr>
        </p:nvSpPr>
        <p:spPr>
          <a:xfrm>
            <a:off x="9648156"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29" name="Content Placeholder 2">
            <a:extLst>
              <a:ext uri="{FF2B5EF4-FFF2-40B4-BE49-F238E27FC236}">
                <a16:creationId xmlns:a16="http://schemas.microsoft.com/office/drawing/2014/main" id="{E4E27467-A1AA-4773-AAB5-A96267FBD712}"/>
              </a:ext>
            </a:extLst>
          </p:cNvPr>
          <p:cNvSpPr>
            <a:spLocks noGrp="1"/>
          </p:cNvSpPr>
          <p:nvPr>
            <p:ph idx="18"/>
          </p:nvPr>
        </p:nvSpPr>
        <p:spPr>
          <a:xfrm>
            <a:off x="3377853"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0" name="Content Placeholder 2">
            <a:extLst>
              <a:ext uri="{FF2B5EF4-FFF2-40B4-BE49-F238E27FC236}">
                <a16:creationId xmlns:a16="http://schemas.microsoft.com/office/drawing/2014/main" id="{6CABD5EB-4A8B-448B-8ED1-B8B420815B2D}"/>
              </a:ext>
            </a:extLst>
          </p:cNvPr>
          <p:cNvSpPr>
            <a:spLocks noGrp="1"/>
          </p:cNvSpPr>
          <p:nvPr>
            <p:ph idx="19" hasCustomPrompt="1"/>
          </p:nvPr>
        </p:nvSpPr>
        <p:spPr>
          <a:xfrm>
            <a:off x="3377853"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1" name="Content Placeholder 2">
            <a:extLst>
              <a:ext uri="{FF2B5EF4-FFF2-40B4-BE49-F238E27FC236}">
                <a16:creationId xmlns:a16="http://schemas.microsoft.com/office/drawing/2014/main"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2" name="Content Placeholder 2">
            <a:extLst>
              <a:ext uri="{FF2B5EF4-FFF2-40B4-BE49-F238E27FC236}">
                <a16:creationId xmlns:a16="http://schemas.microsoft.com/office/drawing/2014/main"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3" name="Content Placeholder 2">
            <a:extLst>
              <a:ext uri="{FF2B5EF4-FFF2-40B4-BE49-F238E27FC236}">
                <a16:creationId xmlns:a16="http://schemas.microsoft.com/office/drawing/2014/main" id="{0A095594-2B82-44ED-8C9B-DA7C4D3D2872}"/>
              </a:ext>
            </a:extLst>
          </p:cNvPr>
          <p:cNvSpPr>
            <a:spLocks noGrp="1"/>
          </p:cNvSpPr>
          <p:nvPr>
            <p:ph idx="22"/>
          </p:nvPr>
        </p:nvSpPr>
        <p:spPr>
          <a:xfrm>
            <a:off x="9068972"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4" name="Content Placeholder 2">
            <a:extLst>
              <a:ext uri="{FF2B5EF4-FFF2-40B4-BE49-F238E27FC236}">
                <a16:creationId xmlns:a16="http://schemas.microsoft.com/office/drawing/2014/main" id="{54CDD46A-22ED-48F5-9B5F-13B1B5C4B320}"/>
              </a:ext>
            </a:extLst>
          </p:cNvPr>
          <p:cNvSpPr>
            <a:spLocks noGrp="1"/>
          </p:cNvSpPr>
          <p:nvPr>
            <p:ph idx="23" hasCustomPrompt="1"/>
          </p:nvPr>
        </p:nvSpPr>
        <p:spPr>
          <a:xfrm>
            <a:off x="9068972"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Tree>
    <p:extLst>
      <p:ext uri="{BB962C8B-B14F-4D97-AF65-F5344CB8AC3E}">
        <p14:creationId xmlns:p14="http://schemas.microsoft.com/office/powerpoint/2010/main" val="38765038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9758E15-A93D-4FB9-843D-1490E27A151B}"/>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844881"/>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4E0FBE0E-A6B0-483E-93DD-5C20DA069DB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lvl1pPr>
          </a:lstStyle>
          <a:p>
            <a:pPr marL="228600" lvl="0" indent="-228600"/>
            <a:r>
              <a:rPr lang="en-US" noProof="0" dirty="0"/>
              <a:t>Website </a:t>
            </a:r>
            <a:r>
              <a:rPr lang="en-US" noProof="0" dirty="0" err="1"/>
              <a:t>url</a:t>
            </a:r>
            <a:r>
              <a:rPr lang="en-US" noProof="0" dirty="0"/>
              <a:t> here</a:t>
            </a:r>
          </a:p>
        </p:txBody>
      </p:sp>
      <p:pic>
        <p:nvPicPr>
          <p:cNvPr id="17" name="Graphic 16" descr="Envelope">
            <a:extLst>
              <a:ext uri="{FF2B5EF4-FFF2-40B4-BE49-F238E27FC236}">
                <a16:creationId xmlns:a16="http://schemas.microsoft.com/office/drawing/2014/main" id="{E5B30B87-6C2E-48F1-9026-E4F6BEA1CFE7}"/>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541475" y="4452337"/>
            <a:ext cx="387795" cy="387795"/>
          </a:xfrm>
          <a:prstGeom prst="rect">
            <a:avLst/>
          </a:prstGeom>
        </p:spPr>
      </p:pic>
      <p:pic>
        <p:nvPicPr>
          <p:cNvPr id="18" name="Graphic 17" descr="Network">
            <a:extLst>
              <a:ext uri="{FF2B5EF4-FFF2-40B4-BE49-F238E27FC236}">
                <a16:creationId xmlns:a16="http://schemas.microsoft.com/office/drawing/2014/main" id="{2DA3CFE0-4ED8-4345-A158-94E70F463E99}"/>
              </a:ext>
            </a:extLst>
          </p:cNvPr>
          <p:cNvPicPr>
            <a:picLocks noChangeAspect="1"/>
          </p:cNvPicPr>
          <p:nvPr userDrawn="1"/>
        </p:nvPicPr>
        <p:blipFill>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id="{2CE9908F-CF81-43F9-880A-401D0C0FB2ED}"/>
              </a:ext>
            </a:extLst>
          </p:cNvPr>
          <p:cNvSpPr>
            <a:spLocks noGrp="1"/>
          </p:cNvSpPr>
          <p:nvPr>
            <p:ph type="title"/>
          </p:nvPr>
        </p:nvSpPr>
        <p:spPr>
          <a:xfrm>
            <a:off x="6469778" y="3429000"/>
            <a:ext cx="5011410" cy="651448"/>
          </a:xfrm>
          <a:noFill/>
        </p:spPr>
        <p:txBody>
          <a:bodyPr wrap="square" rtlCol="0">
            <a:noAutofit/>
          </a:bodyPr>
          <a:lstStyle>
            <a:lvl1pPr>
              <a:defRPr lang="en-US" sz="6000" b="1" cap="all" baseline="0">
                <a:solidFill>
                  <a:schemeClr val="accent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6371368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12" name="Straight Connector 11">
            <a:extLst>
              <a:ext uri="{FF2B5EF4-FFF2-40B4-BE49-F238E27FC236}">
                <a16:creationId xmlns:a16="http://schemas.microsoft.com/office/drawing/2014/main"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Graphic 18" descr="Envelope">
            <a:extLst>
              <a:ext uri="{FF2B5EF4-FFF2-40B4-BE49-F238E27FC236}">
                <a16:creationId xmlns:a16="http://schemas.microsoft.com/office/drawing/2014/main" id="{A686352B-226C-4579-B831-0DC14EC3895E}"/>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6541475" y="4452337"/>
            <a:ext cx="387795" cy="387795"/>
          </a:xfrm>
          <a:prstGeom prst="rect">
            <a:avLst/>
          </a:prstGeom>
        </p:spPr>
      </p:pic>
      <p:pic>
        <p:nvPicPr>
          <p:cNvPr id="20" name="Graphic 19" descr="Network">
            <a:extLst>
              <a:ext uri="{FF2B5EF4-FFF2-40B4-BE49-F238E27FC236}">
                <a16:creationId xmlns:a16="http://schemas.microsoft.com/office/drawing/2014/main" id="{460C8169-012B-451A-A6C2-6FEC0DC82AFC}"/>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522084" y="4925640"/>
            <a:ext cx="426575" cy="426575"/>
          </a:xfrm>
          <a:prstGeom prst="rect">
            <a:avLst/>
          </a:prstGeom>
        </p:spPr>
      </p:pic>
      <p:sp>
        <p:nvSpPr>
          <p:cNvPr id="21" name="Subtitle 2">
            <a:extLst>
              <a:ext uri="{FF2B5EF4-FFF2-40B4-BE49-F238E27FC236}">
                <a16:creationId xmlns:a16="http://schemas.microsoft.com/office/drawing/2014/main" id="{ADF17BC1-06CE-42EA-A970-31A7ED871AA4}"/>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22" name="Text Placeholder 6">
            <a:extLst>
              <a:ext uri="{FF2B5EF4-FFF2-40B4-BE49-F238E27FC236}">
                <a16:creationId xmlns:a16="http://schemas.microsoft.com/office/drawing/2014/main" id="{7035F1B3-4E91-44FF-B4E7-E5D87C7A034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solidFill>
                  <a:schemeClr val="bg1"/>
                </a:solidFill>
              </a:defRPr>
            </a:lvl1pPr>
          </a:lstStyle>
          <a:p>
            <a:pPr marL="228600" lvl="0" indent="-228600"/>
            <a:r>
              <a:rPr lang="en-US" noProof="0" dirty="0"/>
              <a:t>Website </a:t>
            </a:r>
            <a:r>
              <a:rPr lang="en-US" noProof="0" dirty="0" err="1"/>
              <a:t>url</a:t>
            </a:r>
            <a:r>
              <a:rPr lang="en-US" noProof="0" dirty="0"/>
              <a:t> here</a:t>
            </a:r>
          </a:p>
        </p:txBody>
      </p:sp>
      <p:sp>
        <p:nvSpPr>
          <p:cNvPr id="18" name="Title 1">
            <a:extLst>
              <a:ext uri="{FF2B5EF4-FFF2-40B4-BE49-F238E27FC236}">
                <a16:creationId xmlns:a16="http://schemas.microsoft.com/office/drawing/2014/main" id="{525B5135-F466-4A63-A42C-3BB2BAA7D24D}"/>
              </a:ext>
            </a:extLst>
          </p:cNvPr>
          <p:cNvSpPr>
            <a:spLocks noGrp="1"/>
          </p:cNvSpPr>
          <p:nvPr>
            <p:ph type="title"/>
          </p:nvPr>
        </p:nvSpPr>
        <p:spPr>
          <a:xfrm>
            <a:off x="6469778" y="3158641"/>
            <a:ext cx="5011410" cy="921807"/>
          </a:xfrm>
          <a:noFill/>
        </p:spPr>
        <p:txBody>
          <a:bodyPr wrap="square" rtlCol="0">
            <a:noAutofit/>
          </a:bodyPr>
          <a:lstStyle>
            <a:lvl1pPr>
              <a:defRPr lang="en-US" sz="6000" b="1" cap="all" baseline="0" dirty="0">
                <a:solidFill>
                  <a:schemeClr val="bg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8101070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Oval 5">
            <a:extLst>
              <a:ext uri="{FF2B5EF4-FFF2-40B4-BE49-F238E27FC236}">
                <a16:creationId xmlns:a16="http://schemas.microsoft.com/office/drawing/2014/main"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90578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endParaRPr lang="en-US" noProof="0" dirty="0"/>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grpSp>
        <p:nvGrpSpPr>
          <p:cNvPr id="4" name="Group 3">
            <a:extLst>
              <a:ext uri="{FF2B5EF4-FFF2-40B4-BE49-F238E27FC236}">
                <a16:creationId xmlns:a16="http://schemas.microsoft.com/office/drawing/2014/main" id="{AD5251EA-F450-4DD1-995B-DC89513424C8}"/>
              </a:ext>
            </a:extLst>
          </p:cNvPr>
          <p:cNvGrpSpPr/>
          <p:nvPr userDrawn="1"/>
        </p:nvGrpSpPr>
        <p:grpSpPr>
          <a:xfrm rot="16200000">
            <a:off x="1637386" y="1473117"/>
            <a:ext cx="8917229" cy="10769768"/>
            <a:chOff x="-1728305" y="-2049517"/>
            <a:chExt cx="8917229" cy="10769768"/>
          </a:xfrm>
        </p:grpSpPr>
        <p:sp>
          <p:nvSpPr>
            <p:cNvPr id="17" name="Oval 16">
              <a:extLst>
                <a:ext uri="{FF2B5EF4-FFF2-40B4-BE49-F238E27FC236}">
                  <a16:creationId xmlns:a16="http://schemas.microsoft.com/office/drawing/2014/main"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8" name="Group 17">
              <a:extLst>
                <a:ext uri="{FF2B5EF4-FFF2-40B4-BE49-F238E27FC236}">
                  <a16:creationId xmlns:a16="http://schemas.microsoft.com/office/drawing/2014/main"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grpSp>
      <p:sp>
        <p:nvSpPr>
          <p:cNvPr id="21" name="Text Placeholder 2">
            <a:extLst>
              <a:ext uri="{FF2B5EF4-FFF2-40B4-BE49-F238E27FC236}">
                <a16:creationId xmlns:a16="http://schemas.microsoft.com/office/drawing/2014/main"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2265441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5" name="Freeform 6">
              <a:extLst>
                <a:ext uri="{FF2B5EF4-FFF2-40B4-BE49-F238E27FC236}">
                  <a16:creationId xmlns:a16="http://schemas.microsoft.com/office/drawing/2014/main"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6" name="Freeform 7">
              <a:extLst>
                <a:ext uri="{FF2B5EF4-FFF2-40B4-BE49-F238E27FC236}">
                  <a16:creationId xmlns:a16="http://schemas.microsoft.com/office/drawing/2014/main"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2" name="Picture 11">
            <a:extLst>
              <a:ext uri="{FF2B5EF4-FFF2-40B4-BE49-F238E27FC236}">
                <a16:creationId xmlns:a16="http://schemas.microsoft.com/office/drawing/2014/main" id="{EC2DFD46-BF74-47BA-A496-92ED1979C36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3" name="Title 1">
            <a:extLst>
              <a:ext uri="{FF2B5EF4-FFF2-40B4-BE49-F238E27FC236}">
                <a16:creationId xmlns:a16="http://schemas.microsoft.com/office/drawing/2014/main" id="{EF788279-D710-447A-9E71-4D1344575691}"/>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37897589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7">
              <a:extLst>
                <a:ext uri="{FF2B5EF4-FFF2-40B4-BE49-F238E27FC236}">
                  <a16:creationId xmlns:a16="http://schemas.microsoft.com/office/drawing/2014/main"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332150F9-14BF-4DCB-884D-49596914C29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1" name="Title 1">
            <a:extLst>
              <a:ext uri="{FF2B5EF4-FFF2-40B4-BE49-F238E27FC236}">
                <a16:creationId xmlns:a16="http://schemas.microsoft.com/office/drawing/2014/main" id="{19DEF115-82C2-4E9D-A22C-8DA561FB37B8}"/>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0929342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6">
              <a:extLst>
                <a:ext uri="{FF2B5EF4-FFF2-40B4-BE49-F238E27FC236}">
                  <a16:creationId xmlns:a16="http://schemas.microsoft.com/office/drawing/2014/main"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4" name="Freeform 7">
              <a:extLst>
                <a:ext uri="{FF2B5EF4-FFF2-40B4-BE49-F238E27FC236}">
                  <a16:creationId xmlns:a16="http://schemas.microsoft.com/office/drawing/2014/main"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ext Placeholder 2">
            <a:extLst>
              <a:ext uri="{FF2B5EF4-FFF2-40B4-BE49-F238E27FC236}">
                <a16:creationId xmlns:a16="http://schemas.microsoft.com/office/drawing/2014/main"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3">
            <a:extLst>
              <a:ext uri="{FF2B5EF4-FFF2-40B4-BE49-F238E27FC236}">
                <a16:creationId xmlns:a16="http://schemas.microsoft.com/office/drawing/2014/main" id="{67BA8B6E-A28D-4658-8C91-6CA7BD539B85}"/>
              </a:ext>
            </a:extLst>
          </p:cNvPr>
          <p:cNvSpPr>
            <a:spLocks noGrp="1"/>
          </p:cNvSpPr>
          <p:nvPr>
            <p:ph sz="half" idx="2"/>
          </p:nvPr>
        </p:nvSpPr>
        <p:spPr>
          <a:xfrm>
            <a:off x="51593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4">
            <a:extLst>
              <a:ext uri="{FF2B5EF4-FFF2-40B4-BE49-F238E27FC236}">
                <a16:creationId xmlns:a16="http://schemas.microsoft.com/office/drawing/2014/main"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8DFD34E8-36CC-4FFE-926B-C170208FEDB8}"/>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21" name="Picture 20">
            <a:extLst>
              <a:ext uri="{FF2B5EF4-FFF2-40B4-BE49-F238E27FC236}">
                <a16:creationId xmlns:a16="http://schemas.microsoft.com/office/drawing/2014/main" id="{03383C6B-3BE4-4380-AF26-1C21492FCE8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5" name="Title 1">
            <a:extLst>
              <a:ext uri="{FF2B5EF4-FFF2-40B4-BE49-F238E27FC236}">
                <a16:creationId xmlns:a16="http://schemas.microsoft.com/office/drawing/2014/main" id="{AE3770E9-CB74-47B0-8229-91F6F756015E}"/>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461794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cap="none" spc="0" noProof="0" dirty="0">
              <a:ln w="22225">
                <a:solidFill>
                  <a:schemeClr val="accent2"/>
                </a:solidFill>
                <a:prstDash val="solid"/>
              </a:ln>
              <a:solidFill>
                <a:schemeClr val="accent2">
                  <a:lumMod val="40000"/>
                  <a:lumOff val="60000"/>
                </a:schemeClr>
              </a:solidFill>
              <a:effectLst/>
            </a:endParaRP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extBox 5">
            <a:extLst>
              <a:ext uri="{FF2B5EF4-FFF2-40B4-BE49-F238E27FC236}">
                <a16:creationId xmlns:a16="http://schemas.microsoft.com/office/drawing/2014/main" id="{20150004-5C36-1D45-32CD-EE93E91FA4A3}"/>
              </a:ext>
            </a:extLst>
          </p:cNvPr>
          <p:cNvSpPr txBox="1"/>
          <p:nvPr userDrawn="1"/>
        </p:nvSpPr>
        <p:spPr>
          <a:xfrm>
            <a:off x="2859618" y="803563"/>
            <a:ext cx="7115655" cy="830997"/>
          </a:xfrm>
          <a:prstGeom prst="rect">
            <a:avLst/>
          </a:prstGeom>
          <a:noFill/>
        </p:spPr>
        <p:txBody>
          <a:bodyPr wrap="square" rtlCol="0">
            <a:spAutoFit/>
          </a:bodyPr>
          <a:lstStyle/>
          <a:p>
            <a:r>
              <a:rPr lang="en-IN" sz="4800" dirty="0">
                <a:solidFill>
                  <a:schemeClr val="accent2">
                    <a:lumMod val="20000"/>
                    <a:lumOff val="80000"/>
                  </a:schemeClr>
                </a:solidFill>
                <a:latin typeface="Times New Roman" panose="02020603050405020304" pitchFamily="18" charset="0"/>
                <a:cs typeface="Times New Roman" panose="02020603050405020304" pitchFamily="18" charset="0"/>
              </a:rPr>
              <a:t>ABOUT THE COMPANY</a:t>
            </a:r>
          </a:p>
        </p:txBody>
      </p:sp>
      <p:cxnSp>
        <p:nvCxnSpPr>
          <p:cNvPr id="8" name="Straight Connector 7">
            <a:extLst>
              <a:ext uri="{FF2B5EF4-FFF2-40B4-BE49-F238E27FC236}">
                <a16:creationId xmlns:a16="http://schemas.microsoft.com/office/drawing/2014/main" id="{2EED01C7-EBA2-D63A-0E79-E8C8388231CB}"/>
              </a:ext>
            </a:extLst>
          </p:cNvPr>
          <p:cNvCxnSpPr>
            <a:cxnSpLocks/>
          </p:cNvCxnSpPr>
          <p:nvPr userDrawn="1"/>
        </p:nvCxnSpPr>
        <p:spPr>
          <a:xfrm flipV="1">
            <a:off x="2859618" y="1560945"/>
            <a:ext cx="6746200" cy="73615"/>
          </a:xfrm>
          <a:prstGeom prst="line">
            <a:avLst/>
          </a:prstGeom>
          <a:ln>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69E313B-64C9-4DF2-40AF-D711D7175134}"/>
              </a:ext>
            </a:extLst>
          </p:cNvPr>
          <p:cNvSpPr txBox="1"/>
          <p:nvPr userDrawn="1"/>
        </p:nvSpPr>
        <p:spPr>
          <a:xfrm>
            <a:off x="2859618" y="2097599"/>
            <a:ext cx="8559561" cy="3477875"/>
          </a:xfrm>
          <a:prstGeom prst="rect">
            <a:avLst/>
          </a:prstGeom>
          <a:noFill/>
        </p:spPr>
        <p:txBody>
          <a:bodyPr wrap="square" rtlCol="0">
            <a:spAutoFit/>
          </a:bodyPr>
          <a:lstStyle/>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A local cement firm M.B.D. Traders who is dealer of ultra tech cement and seller of house building materials.</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Open the store in 2017.</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Aim of company is to provide service to customer in essay ways and save the customer from middleman sellers.</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Which is located in </a:t>
            </a:r>
            <a:r>
              <a:rPr lang="en-US" sz="2000" dirty="0" err="1">
                <a:solidFill>
                  <a:schemeClr val="tx1"/>
                </a:solidFill>
                <a:latin typeface="Times New Roman" panose="02020603050405020304" pitchFamily="18" charset="0"/>
                <a:cs typeface="Times New Roman" panose="02020603050405020304" pitchFamily="18" charset="0"/>
              </a:rPr>
              <a:t>Rajgir</a:t>
            </a:r>
            <a:r>
              <a:rPr lang="en-US" sz="2000" dirty="0">
                <a:solidFill>
                  <a:schemeClr val="tx1"/>
                </a:solidFill>
                <a:latin typeface="Times New Roman" panose="02020603050405020304" pitchFamily="18" charset="0"/>
                <a:cs typeface="Times New Roman" panose="02020603050405020304" pitchFamily="18" charset="0"/>
              </a:rPr>
              <a:t>, a small city in the Nalanda district in Bihar.</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Basically, it is B2B and B2C cement firm.it is selling more than 10 products.</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Products are cement, sand, concrete, road building materials, and various type of metal.</a:t>
            </a:r>
          </a:p>
          <a:p>
            <a:pPr marL="285750" indent="-285750">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Most of the products sell to the government construction projects in its local area.</a:t>
            </a:r>
            <a:endParaRPr lang="en-IN"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21408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9" name="Title 1">
            <a:extLst>
              <a:ext uri="{FF2B5EF4-FFF2-40B4-BE49-F238E27FC236}">
                <a16:creationId xmlns:a16="http://schemas.microsoft.com/office/drawing/2014/main"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20" name="Text Placeholder 3">
            <a:extLst>
              <a:ext uri="{FF2B5EF4-FFF2-40B4-BE49-F238E27FC236}">
                <a16:creationId xmlns:a16="http://schemas.microsoft.com/office/drawing/2014/main"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pic>
        <p:nvPicPr>
          <p:cNvPr id="8" name="Picture 7">
            <a:extLst>
              <a:ext uri="{FF2B5EF4-FFF2-40B4-BE49-F238E27FC236}">
                <a16:creationId xmlns:a16="http://schemas.microsoft.com/office/drawing/2014/main" id="{06298D65-1027-4897-A948-DCEEF8FC3D9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21071857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6">
              <a:extLst>
                <a:ext uri="{FF2B5EF4-FFF2-40B4-BE49-F238E27FC236}">
                  <a16:creationId xmlns:a16="http://schemas.microsoft.com/office/drawing/2014/main"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7">
              <a:extLst>
                <a:ext uri="{FF2B5EF4-FFF2-40B4-BE49-F238E27FC236}">
                  <a16:creationId xmlns:a16="http://schemas.microsoft.com/office/drawing/2014/main"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itle 1">
            <a:extLst>
              <a:ext uri="{FF2B5EF4-FFF2-40B4-BE49-F238E27FC236}">
                <a16:creationId xmlns:a16="http://schemas.microsoft.com/office/drawing/2014/main"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17" name="Text Placeholder 3">
            <a:extLst>
              <a:ext uri="{FF2B5EF4-FFF2-40B4-BE49-F238E27FC236}">
                <a16:creationId xmlns:a16="http://schemas.microsoft.com/office/drawing/2014/main"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8" name="Content Placeholder 2">
            <a:extLst>
              <a:ext uri="{FF2B5EF4-FFF2-40B4-BE49-F238E27FC236}">
                <a16:creationId xmlns:a16="http://schemas.microsoft.com/office/drawing/2014/main"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91881DEA-0ECB-4310-ADF5-4337ACB4338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3025310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cap="none" spc="0" noProof="0" dirty="0">
              <a:ln w="22225">
                <a:solidFill>
                  <a:schemeClr val="accent2"/>
                </a:solidFill>
                <a:prstDash val="solid"/>
              </a:ln>
              <a:solidFill>
                <a:schemeClr val="accent2">
                  <a:lumMod val="40000"/>
                  <a:lumOff val="60000"/>
                </a:schemeClr>
              </a:solidFill>
              <a:effectLst/>
            </a:endParaRP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extBox 5">
            <a:extLst>
              <a:ext uri="{FF2B5EF4-FFF2-40B4-BE49-F238E27FC236}">
                <a16:creationId xmlns:a16="http://schemas.microsoft.com/office/drawing/2014/main" id="{20150004-5C36-1D45-32CD-EE93E91FA4A3}"/>
              </a:ext>
            </a:extLst>
          </p:cNvPr>
          <p:cNvSpPr txBox="1"/>
          <p:nvPr userDrawn="1"/>
        </p:nvSpPr>
        <p:spPr>
          <a:xfrm>
            <a:off x="2859618" y="803563"/>
            <a:ext cx="7115655" cy="830997"/>
          </a:xfrm>
          <a:prstGeom prst="rect">
            <a:avLst/>
          </a:prstGeom>
          <a:noFill/>
        </p:spPr>
        <p:txBody>
          <a:bodyPr wrap="square" rtlCol="0">
            <a:spAutoFit/>
          </a:bodyPr>
          <a:lstStyle/>
          <a:p>
            <a:r>
              <a:rPr lang="en-IN" sz="4800" dirty="0">
                <a:solidFill>
                  <a:schemeClr val="accent2">
                    <a:lumMod val="20000"/>
                    <a:lumOff val="80000"/>
                  </a:schemeClr>
                </a:solidFill>
                <a:latin typeface="Times New Roman" panose="02020603050405020304" pitchFamily="18" charset="0"/>
                <a:cs typeface="Times New Roman" panose="02020603050405020304" pitchFamily="18" charset="0"/>
              </a:rPr>
              <a:t>PROBLEMS :</a:t>
            </a:r>
          </a:p>
        </p:txBody>
      </p:sp>
      <p:pic>
        <p:nvPicPr>
          <p:cNvPr id="3" name="Graphic 2" descr="Questions with solid fill">
            <a:extLst>
              <a:ext uri="{FF2B5EF4-FFF2-40B4-BE49-F238E27FC236}">
                <a16:creationId xmlns:a16="http://schemas.microsoft.com/office/drawing/2014/main" id="{5C2D8827-1010-A77A-410F-A1843A0E925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779582" y="1634560"/>
            <a:ext cx="914400" cy="914400"/>
          </a:xfrm>
          <a:prstGeom prst="rect">
            <a:avLst/>
          </a:prstGeom>
        </p:spPr>
      </p:pic>
      <p:sp>
        <p:nvSpPr>
          <p:cNvPr id="11" name="TextBox 10">
            <a:extLst>
              <a:ext uri="{FF2B5EF4-FFF2-40B4-BE49-F238E27FC236}">
                <a16:creationId xmlns:a16="http://schemas.microsoft.com/office/drawing/2014/main" id="{B870FB40-A990-7AEC-1211-E922EA87EF3D}"/>
              </a:ext>
            </a:extLst>
          </p:cNvPr>
          <p:cNvSpPr txBox="1"/>
          <p:nvPr userDrawn="1"/>
        </p:nvSpPr>
        <p:spPr>
          <a:xfrm>
            <a:off x="2859618" y="2011687"/>
            <a:ext cx="8515928" cy="400110"/>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Transportation charge is so high for a local delivery partner. </a:t>
            </a:r>
            <a:endParaRPr lang="en-IN" sz="2000" dirty="0">
              <a:latin typeface="Times New Roman" panose="02020603050405020304" pitchFamily="18" charset="0"/>
              <a:cs typeface="Times New Roman" panose="02020603050405020304" pitchFamily="18" charset="0"/>
            </a:endParaRPr>
          </a:p>
        </p:txBody>
      </p:sp>
      <p:pic>
        <p:nvPicPr>
          <p:cNvPr id="12" name="Graphic 11" descr="Questions with solid fill">
            <a:extLst>
              <a:ext uri="{FF2B5EF4-FFF2-40B4-BE49-F238E27FC236}">
                <a16:creationId xmlns:a16="http://schemas.microsoft.com/office/drawing/2014/main" id="{66A02B5D-DEE9-CF66-2101-70FFBEDC7C6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779582" y="2638780"/>
            <a:ext cx="914400" cy="914400"/>
          </a:xfrm>
          <a:prstGeom prst="rect">
            <a:avLst/>
          </a:prstGeom>
        </p:spPr>
      </p:pic>
      <p:sp>
        <p:nvSpPr>
          <p:cNvPr id="13" name="TextBox 12">
            <a:extLst>
              <a:ext uri="{FF2B5EF4-FFF2-40B4-BE49-F238E27FC236}">
                <a16:creationId xmlns:a16="http://schemas.microsoft.com/office/drawing/2014/main" id="{F57364AE-1CCA-3A7B-C70F-922DC4CCE186}"/>
              </a:ext>
            </a:extLst>
          </p:cNvPr>
          <p:cNvSpPr txBox="1"/>
          <p:nvPr userDrawn="1"/>
        </p:nvSpPr>
        <p:spPr>
          <a:xfrm>
            <a:off x="2859617" y="2788924"/>
            <a:ext cx="8238836" cy="707886"/>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In the monsoon season, the target given by the company ultra tech is not achieved. That makes business incurred. </a:t>
            </a:r>
            <a:endParaRPr lang="en-IN" sz="2000" dirty="0">
              <a:latin typeface="Times New Roman" panose="02020603050405020304" pitchFamily="18" charset="0"/>
              <a:cs typeface="Times New Roman" panose="02020603050405020304" pitchFamily="18" charset="0"/>
            </a:endParaRPr>
          </a:p>
        </p:txBody>
      </p:sp>
      <p:pic>
        <p:nvPicPr>
          <p:cNvPr id="17" name="Graphic 16" descr="Questions with solid fill">
            <a:extLst>
              <a:ext uri="{FF2B5EF4-FFF2-40B4-BE49-F238E27FC236}">
                <a16:creationId xmlns:a16="http://schemas.microsoft.com/office/drawing/2014/main" id="{02EA7963-9FBE-83BB-40ED-0BEBF83F603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70851" y="3689433"/>
            <a:ext cx="914400" cy="914400"/>
          </a:xfrm>
          <a:prstGeom prst="rect">
            <a:avLst/>
          </a:prstGeom>
        </p:spPr>
      </p:pic>
      <p:sp>
        <p:nvSpPr>
          <p:cNvPr id="18" name="TextBox 17">
            <a:extLst>
              <a:ext uri="{FF2B5EF4-FFF2-40B4-BE49-F238E27FC236}">
                <a16:creationId xmlns:a16="http://schemas.microsoft.com/office/drawing/2014/main" id="{05B7D02A-AE8E-5767-C7F8-E3AD0350D7FB}"/>
              </a:ext>
            </a:extLst>
          </p:cNvPr>
          <p:cNvSpPr txBox="1"/>
          <p:nvPr userDrawn="1"/>
        </p:nvSpPr>
        <p:spPr>
          <a:xfrm>
            <a:off x="2859617" y="3802724"/>
            <a:ext cx="7661531"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To analysis firm’s overall performance over given period of data</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000381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b="1" cap="none" spc="0" noProof="0" dirty="0">
              <a:ln w="22225">
                <a:solidFill>
                  <a:schemeClr val="accent2"/>
                </a:solidFill>
                <a:prstDash val="solid"/>
              </a:ln>
              <a:solidFill>
                <a:schemeClr val="accent2">
                  <a:lumMod val="40000"/>
                  <a:lumOff val="60000"/>
                </a:schemeClr>
              </a:solidFill>
              <a:effectLst/>
            </a:endParaRP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871056" y="-2033449"/>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extBox 5">
            <a:extLst>
              <a:ext uri="{FF2B5EF4-FFF2-40B4-BE49-F238E27FC236}">
                <a16:creationId xmlns:a16="http://schemas.microsoft.com/office/drawing/2014/main" id="{20150004-5C36-1D45-32CD-EE93E91FA4A3}"/>
              </a:ext>
            </a:extLst>
          </p:cNvPr>
          <p:cNvSpPr txBox="1"/>
          <p:nvPr userDrawn="1"/>
        </p:nvSpPr>
        <p:spPr>
          <a:xfrm>
            <a:off x="2859618" y="815073"/>
            <a:ext cx="7115655" cy="830997"/>
          </a:xfrm>
          <a:prstGeom prst="rect">
            <a:avLst/>
          </a:prstGeom>
          <a:noFill/>
        </p:spPr>
        <p:txBody>
          <a:bodyPr wrap="square" rtlCol="0">
            <a:spAutoFit/>
          </a:bodyPr>
          <a:lstStyle/>
          <a:p>
            <a:r>
              <a:rPr lang="en-IN" sz="4800" dirty="0">
                <a:solidFill>
                  <a:schemeClr val="accent2">
                    <a:lumMod val="20000"/>
                    <a:lumOff val="80000"/>
                  </a:schemeClr>
                </a:solidFill>
                <a:latin typeface="Times New Roman" panose="02020603050405020304" pitchFamily="18" charset="0"/>
                <a:cs typeface="Times New Roman" panose="02020603050405020304" pitchFamily="18" charset="0"/>
              </a:rPr>
              <a:t>DATA OVERVIEW :</a:t>
            </a:r>
          </a:p>
        </p:txBody>
      </p:sp>
      <p:sp>
        <p:nvSpPr>
          <p:cNvPr id="2" name="TextBox 1">
            <a:extLst>
              <a:ext uri="{FF2B5EF4-FFF2-40B4-BE49-F238E27FC236}">
                <a16:creationId xmlns:a16="http://schemas.microsoft.com/office/drawing/2014/main" id="{BD9AD868-79C6-42BF-8261-98F02686A453}"/>
              </a:ext>
            </a:extLst>
          </p:cNvPr>
          <p:cNvSpPr txBox="1"/>
          <p:nvPr userDrawn="1"/>
        </p:nvSpPr>
        <p:spPr>
          <a:xfrm>
            <a:off x="2730309" y="1697192"/>
            <a:ext cx="8684682" cy="1198212"/>
          </a:xfrm>
          <a:prstGeom prst="rect">
            <a:avLst/>
          </a:prstGeom>
          <a:noFill/>
        </p:spPr>
        <p:txBody>
          <a:bodyPr wrap="square" rtlCol="0">
            <a:spAutoFit/>
          </a:bodyPr>
          <a:lstStyle/>
          <a:p>
            <a:r>
              <a:rPr lang="en-IN" dirty="0">
                <a:solidFill>
                  <a:schemeClr val="accent5">
                    <a:lumMod val="20000"/>
                    <a:lumOff val="80000"/>
                  </a:schemeClr>
                </a:solidFill>
              </a:rPr>
              <a:t>CEMENT  SEALS DATA :</a:t>
            </a:r>
          </a:p>
          <a:p>
            <a:r>
              <a:rPr lang="en-IN" dirty="0"/>
              <a:t>A data record of all the sells and purchased data with the columns of invoice number ,date ,place of supply ,name of party ,number of bags sold ,rate per bag ,tax ,profit and revenue from cement sells.</a:t>
            </a:r>
          </a:p>
        </p:txBody>
      </p:sp>
      <p:sp>
        <p:nvSpPr>
          <p:cNvPr id="3" name="TextBox 2">
            <a:extLst>
              <a:ext uri="{FF2B5EF4-FFF2-40B4-BE49-F238E27FC236}">
                <a16:creationId xmlns:a16="http://schemas.microsoft.com/office/drawing/2014/main" id="{89FDC9E4-8DB7-4A7A-4391-4A21C7E3471E}"/>
              </a:ext>
            </a:extLst>
          </p:cNvPr>
          <p:cNvSpPr txBox="1"/>
          <p:nvPr userDrawn="1"/>
        </p:nvSpPr>
        <p:spPr>
          <a:xfrm>
            <a:off x="2730309" y="2889770"/>
            <a:ext cx="8684682" cy="923330"/>
          </a:xfrm>
          <a:prstGeom prst="rect">
            <a:avLst/>
          </a:prstGeom>
          <a:noFill/>
        </p:spPr>
        <p:txBody>
          <a:bodyPr wrap="square" rtlCol="0">
            <a:spAutoFit/>
          </a:bodyPr>
          <a:lstStyle/>
          <a:p>
            <a:r>
              <a:rPr lang="en-IN" dirty="0">
                <a:solidFill>
                  <a:schemeClr val="accent5">
                    <a:lumMod val="20000"/>
                    <a:lumOff val="80000"/>
                  </a:schemeClr>
                </a:solidFill>
              </a:rPr>
              <a:t>TARGET SEALS DATA :</a:t>
            </a:r>
          </a:p>
          <a:p>
            <a:r>
              <a:rPr lang="en-IN" dirty="0"/>
              <a:t>Target sells data consist of columns month of year 2021 and target given by the UltraTech company.</a:t>
            </a:r>
          </a:p>
        </p:txBody>
      </p:sp>
      <p:sp>
        <p:nvSpPr>
          <p:cNvPr id="5" name="TextBox 4">
            <a:extLst>
              <a:ext uri="{FF2B5EF4-FFF2-40B4-BE49-F238E27FC236}">
                <a16:creationId xmlns:a16="http://schemas.microsoft.com/office/drawing/2014/main" id="{C7CB33AA-0076-2F61-3826-29C5F6A7A516}"/>
              </a:ext>
            </a:extLst>
          </p:cNvPr>
          <p:cNvSpPr txBox="1"/>
          <p:nvPr userDrawn="1"/>
        </p:nvSpPr>
        <p:spPr>
          <a:xfrm>
            <a:off x="2730309" y="3828929"/>
            <a:ext cx="8684682" cy="923330"/>
          </a:xfrm>
          <a:prstGeom prst="rect">
            <a:avLst/>
          </a:prstGeom>
          <a:noFill/>
        </p:spPr>
        <p:txBody>
          <a:bodyPr wrap="square" rtlCol="0">
            <a:spAutoFit/>
          </a:bodyPr>
          <a:lstStyle/>
          <a:p>
            <a:r>
              <a:rPr lang="en-IN" dirty="0">
                <a:solidFill>
                  <a:schemeClr val="accent5">
                    <a:lumMod val="20000"/>
                    <a:lumOff val="80000"/>
                  </a:schemeClr>
                </a:solidFill>
              </a:rPr>
              <a:t>HEAVLY WEIGHT SEALS DATA :</a:t>
            </a:r>
          </a:p>
          <a:p>
            <a:r>
              <a:rPr lang="en-IN" dirty="0"/>
              <a:t>Heavily weight seals data consists of invoice number ,sold date ,name of party ,</a:t>
            </a:r>
            <a:r>
              <a:rPr lang="en-IN" dirty="0" err="1"/>
              <a:t>delelivery</a:t>
            </a:r>
            <a:r>
              <a:rPr lang="en-IN" dirty="0"/>
              <a:t> address, product type ,</a:t>
            </a:r>
            <a:r>
              <a:rPr lang="en-IN" dirty="0" err="1"/>
              <a:t>royality</a:t>
            </a:r>
            <a:r>
              <a:rPr lang="en-IN" dirty="0"/>
              <a:t> , </a:t>
            </a:r>
            <a:r>
              <a:rPr lang="en-IN" dirty="0" err="1"/>
              <a:t>tax,profit</a:t>
            </a:r>
            <a:r>
              <a:rPr lang="en-IN" dirty="0"/>
              <a:t>  per </a:t>
            </a:r>
            <a:r>
              <a:rPr lang="en-IN" dirty="0" err="1"/>
              <a:t>mt</a:t>
            </a:r>
            <a:r>
              <a:rPr lang="en-IN" dirty="0"/>
              <a:t> ,profit  amount.</a:t>
            </a:r>
          </a:p>
        </p:txBody>
      </p:sp>
    </p:spTree>
    <p:extLst>
      <p:ext uri="{BB962C8B-B14F-4D97-AF65-F5344CB8AC3E}">
        <p14:creationId xmlns:p14="http://schemas.microsoft.com/office/powerpoint/2010/main" val="214752397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b="1" cap="none" spc="0" noProof="0" dirty="0">
              <a:ln w="22225">
                <a:solidFill>
                  <a:schemeClr val="accent2"/>
                </a:solidFill>
                <a:prstDash val="solid"/>
              </a:ln>
              <a:solidFill>
                <a:schemeClr val="accent2">
                  <a:lumMod val="40000"/>
                  <a:lumOff val="60000"/>
                </a:schemeClr>
              </a:solidFill>
              <a:effectLst/>
            </a:endParaRPr>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065020" y="-2135049"/>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0" name="TextBox 9">
            <a:extLst>
              <a:ext uri="{FF2B5EF4-FFF2-40B4-BE49-F238E27FC236}">
                <a16:creationId xmlns:a16="http://schemas.microsoft.com/office/drawing/2014/main" id="{93DAEFB6-2780-578A-6099-3F3985F73C6B}"/>
              </a:ext>
            </a:extLst>
          </p:cNvPr>
          <p:cNvSpPr txBox="1"/>
          <p:nvPr userDrawn="1"/>
        </p:nvSpPr>
        <p:spPr>
          <a:xfrm>
            <a:off x="3501233" y="748301"/>
            <a:ext cx="6520872" cy="369332"/>
          </a:xfrm>
          <a:prstGeom prst="rect">
            <a:avLst/>
          </a:prstGeom>
          <a:noFill/>
        </p:spPr>
        <p:txBody>
          <a:bodyPr wrap="square" rtlCol="0">
            <a:spAutoFit/>
          </a:bodyPr>
          <a:lstStyle/>
          <a:p>
            <a:r>
              <a:rPr lang="en-US" dirty="0"/>
              <a:t>1</a:t>
            </a:r>
            <a:r>
              <a:rPr lang="en-US" baseline="30000" dirty="0"/>
              <a:t>st</a:t>
            </a:r>
            <a:r>
              <a:rPr lang="en-US" dirty="0"/>
              <a:t> problem is transportation charge is high by delivery partner.</a:t>
            </a:r>
            <a:endParaRPr lang="en-IN" dirty="0"/>
          </a:p>
        </p:txBody>
      </p:sp>
    </p:spTree>
    <p:extLst>
      <p:ext uri="{BB962C8B-B14F-4D97-AF65-F5344CB8AC3E}">
        <p14:creationId xmlns:p14="http://schemas.microsoft.com/office/powerpoint/2010/main" val="39142458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9237"/>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Oval 10">
            <a:extLst>
              <a:ext uri="{FF2B5EF4-FFF2-40B4-BE49-F238E27FC236}">
                <a16:creationId xmlns:a16="http://schemas.microsoft.com/office/drawing/2014/main" id="{8931D2A9-0B92-4197-8802-80424C14EA7E}"/>
              </a:ext>
            </a:extLst>
          </p:cNvPr>
          <p:cNvSpPr/>
          <p:nvPr userDrawn="1"/>
        </p:nvSpPr>
        <p:spPr>
          <a:xfrm>
            <a:off x="11371669" y="6446343"/>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7504955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grpSp>
        <p:nvGrpSpPr>
          <p:cNvPr id="10" name="Group 9">
            <a:extLst>
              <a:ext uri="{FF2B5EF4-FFF2-40B4-BE49-F238E27FC236}">
                <a16:creationId xmlns:a16="http://schemas.microsoft.com/office/drawing/2014/main" id="{42E17FB3-B5C4-4B3A-A57B-C6493A9D0C66}"/>
              </a:ext>
            </a:extLst>
          </p:cNvPr>
          <p:cNvGrpSpPr/>
          <p:nvPr userDrawn="1"/>
        </p:nvGrpSpPr>
        <p:grpSpPr>
          <a:xfrm rot="8650774">
            <a:off x="5037655" y="4336093"/>
            <a:ext cx="1905000" cy="2354263"/>
            <a:chOff x="11114088" y="2241550"/>
            <a:chExt cx="1905000" cy="2354263"/>
          </a:xfrm>
          <a:solidFill>
            <a:schemeClr val="bg2"/>
          </a:solidFill>
        </p:grpSpPr>
        <p:sp>
          <p:nvSpPr>
            <p:cNvPr id="11" name="Freeform 5">
              <a:extLst>
                <a:ext uri="{FF2B5EF4-FFF2-40B4-BE49-F238E27FC236}">
                  <a16:creationId xmlns:a16="http://schemas.microsoft.com/office/drawing/2014/main" id="{DCA6C454-F761-4265-BB5E-DFD947CC3592}"/>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6">
              <a:extLst>
                <a:ext uri="{FF2B5EF4-FFF2-40B4-BE49-F238E27FC236}">
                  <a16:creationId xmlns:a16="http://schemas.microsoft.com/office/drawing/2014/main" id="{6B853B2F-9E1C-4AC4-9344-8610498D5B5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7">
              <a:extLst>
                <a:ext uri="{FF2B5EF4-FFF2-40B4-BE49-F238E27FC236}">
                  <a16:creationId xmlns:a16="http://schemas.microsoft.com/office/drawing/2014/main" id="{B7FCC84B-2235-4948-8277-8363DFC691A4}"/>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3" name="Picture Placeholder 22">
            <a:extLst>
              <a:ext uri="{FF2B5EF4-FFF2-40B4-BE49-F238E27FC236}">
                <a16:creationId xmlns:a16="http://schemas.microsoft.com/office/drawing/2014/main"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endParaRPr lang="en-US" noProof="0" dirty="0"/>
          </a:p>
        </p:txBody>
      </p:sp>
      <p:sp>
        <p:nvSpPr>
          <p:cNvPr id="14" name="Title 1">
            <a:extLst>
              <a:ext uri="{FF2B5EF4-FFF2-40B4-BE49-F238E27FC236}">
                <a16:creationId xmlns:a16="http://schemas.microsoft.com/office/drawing/2014/main"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1696208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Rectangle 13">
            <a:extLst>
              <a:ext uri="{FF2B5EF4-FFF2-40B4-BE49-F238E27FC236}">
                <a16:creationId xmlns:a16="http://schemas.microsoft.com/office/drawing/2014/main" id="{9D415693-E2CB-4DB4-B07C-2F96B0CAB302}"/>
              </a:ext>
            </a:extLst>
          </p:cNvPr>
          <p:cNvSpPr/>
          <p:nvPr userDrawn="1"/>
        </p:nvSpPr>
        <p:spPr>
          <a:xfrm>
            <a:off x="7854462" y="988536"/>
            <a:ext cx="4329129" cy="4880927"/>
          </a:xfrm>
          <a:prstGeom prst="rect">
            <a:avLst/>
          </a:prstGeom>
          <a:solidFill>
            <a:schemeClr val="accent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14C1BF67-E354-4E04-8F94-BABF2B7D1AFB}"/>
              </a:ext>
            </a:extLst>
          </p:cNvPr>
          <p:cNvSpPr/>
          <p:nvPr userDrawn="1"/>
        </p:nvSpPr>
        <p:spPr>
          <a:xfrm>
            <a:off x="5107816" y="633613"/>
            <a:ext cx="5571908" cy="5571906"/>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5">
            <a:extLst>
              <a:ext uri="{FF2B5EF4-FFF2-40B4-BE49-F238E27FC236}">
                <a16:creationId xmlns:a16="http://schemas.microsoft.com/office/drawing/2014/main" id="{FF6AC390-6F85-4B64-AE7A-E8E0D8FC89CF}"/>
              </a:ext>
            </a:extLst>
          </p:cNvPr>
          <p:cNvSpPr>
            <a:spLocks noGrp="1"/>
          </p:cNvSpPr>
          <p:nvPr>
            <p:ph type="pic" sz="quarter" idx="13"/>
          </p:nvPr>
        </p:nvSpPr>
        <p:spPr>
          <a:xfrm>
            <a:off x="5455212" y="988536"/>
            <a:ext cx="4884848" cy="4884848"/>
          </a:xfrm>
          <a:prstGeom prst="ellipse">
            <a:avLst/>
          </a:prstGeom>
          <a:solidFill>
            <a:schemeClr val="bg1">
              <a:lumMod val="8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9699861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799E3E2-888B-2343-9A63-F84C03265CB5}"/>
              </a:ext>
            </a:extLst>
          </p:cNvPr>
          <p:cNvSpPr>
            <a:spLocks noChangeAspect="1"/>
          </p:cNvSpPr>
          <p:nvPr userDrawn="1"/>
        </p:nvSpPr>
        <p:spPr>
          <a:xfrm>
            <a:off x="9833702" y="1823757"/>
            <a:ext cx="832104" cy="832104"/>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11">
            <a:extLst>
              <a:ext uri="{FF2B5EF4-FFF2-40B4-BE49-F238E27FC236}">
                <a16:creationId xmlns:a16="http://schemas.microsoft.com/office/drawing/2014/main"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9" name="Rectangle 8">
            <a:extLst>
              <a:ext uri="{FF2B5EF4-FFF2-40B4-BE49-F238E27FC236}">
                <a16:creationId xmlns:a16="http://schemas.microsoft.com/office/drawing/2014/main"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6" name="Picture Placeholder 5">
            <a:extLst>
              <a:ext uri="{FF2B5EF4-FFF2-40B4-BE49-F238E27FC236}">
                <a16:creationId xmlns:a16="http://schemas.microsoft.com/office/drawing/2014/main"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endParaRPr lang="en-US" noProof="0" dirty="0"/>
          </a:p>
        </p:txBody>
      </p:sp>
      <p:sp>
        <p:nvSpPr>
          <p:cNvPr id="17" name="Content Placeholder 2">
            <a:extLst>
              <a:ext uri="{FF2B5EF4-FFF2-40B4-BE49-F238E27FC236}">
                <a16:creationId xmlns:a16="http://schemas.microsoft.com/office/drawing/2014/main" id="{147C9C38-5B17-467D-B581-EF28ECB11E80}"/>
              </a:ext>
            </a:extLst>
          </p:cNvPr>
          <p:cNvSpPr>
            <a:spLocks noGrp="1"/>
          </p:cNvSpPr>
          <p:nvPr>
            <p:ph idx="14" hasCustomPrompt="1"/>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1" name="Content Placeholder 2">
            <a:extLst>
              <a:ext uri="{FF2B5EF4-FFF2-40B4-BE49-F238E27FC236}">
                <a16:creationId xmlns:a16="http://schemas.microsoft.com/office/drawing/2014/main" id="{F694448B-800C-40EF-8F61-18C018E8374C}"/>
              </a:ext>
            </a:extLst>
          </p:cNvPr>
          <p:cNvSpPr>
            <a:spLocks noGrp="1"/>
          </p:cNvSpPr>
          <p:nvPr>
            <p:ph idx="16" hasCustomPrompt="1"/>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12" name="Picture Placeholder 11">
            <a:extLst>
              <a:ext uri="{FF2B5EF4-FFF2-40B4-BE49-F238E27FC236}">
                <a16:creationId xmlns:a16="http://schemas.microsoft.com/office/drawing/2014/main"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17410332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6/13/2023</a:t>
            </a:fld>
            <a:endParaRPr lang="en-US" noProof="0" dirty="0"/>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74" r:id="rId3"/>
    <p:sldLayoutId id="2147483675" r:id="rId4"/>
    <p:sldLayoutId id="2147483676" r:id="rId5"/>
    <p:sldLayoutId id="2147483651" r:id="rId6"/>
    <p:sldLayoutId id="2147483650" r:id="rId7"/>
    <p:sldLayoutId id="2147483661" r:id="rId8"/>
    <p:sldLayoutId id="2147483662" r:id="rId9"/>
    <p:sldLayoutId id="2147483663" r:id="rId10"/>
    <p:sldLayoutId id="2147483654" r:id="rId11"/>
    <p:sldLayoutId id="2147483664" r:id="rId12"/>
    <p:sldLayoutId id="2147483665" r:id="rId13"/>
    <p:sldLayoutId id="2147483666" r:id="rId14"/>
    <p:sldLayoutId id="2147483667" r:id="rId15"/>
    <p:sldLayoutId id="2147483668" r:id="rId16"/>
    <p:sldLayoutId id="2147483669" r:id="rId17"/>
    <p:sldLayoutId id="2147483670" r:id="rId18"/>
    <p:sldLayoutId id="2147483671" r:id="rId19"/>
    <p:sldLayoutId id="2147483672" r:id="rId20"/>
    <p:sldLayoutId id="2147483673" r:id="rId2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hyperlink" Target="sliet" TargetMode="External"/><Relationship Id="rId2" Type="http://schemas.openxmlformats.org/officeDocument/2006/relationships/image" Target="../media/image15.jpg"/><Relationship Id="rId1" Type="http://schemas.openxmlformats.org/officeDocument/2006/relationships/slideLayout" Target="../slideLayouts/slideLayout13.xml"/><Relationship Id="rId4" Type="http://schemas.openxmlformats.org/officeDocument/2006/relationships/hyperlink" Target="Final%20Submission%20of%20Capstone%20project%20in%20Business%20Data%20Management.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EF7BD-FE81-4B20-8DC5-0B3EB736F9F8}"/>
              </a:ext>
            </a:extLst>
          </p:cNvPr>
          <p:cNvSpPr>
            <a:spLocks noGrp="1"/>
          </p:cNvSpPr>
          <p:nvPr>
            <p:ph type="ctrTitle"/>
          </p:nvPr>
        </p:nvSpPr>
        <p:spPr/>
        <p:txBody>
          <a:bodyPr/>
          <a:lstStyle/>
          <a:p>
            <a:r>
              <a:rPr lang="en-US" dirty="0"/>
              <a:t>Statical analysis of cement firm using business data.</a:t>
            </a:r>
          </a:p>
        </p:txBody>
      </p:sp>
      <p:sp>
        <p:nvSpPr>
          <p:cNvPr id="3" name="Subtitle 2">
            <a:extLst>
              <a:ext uri="{FF2B5EF4-FFF2-40B4-BE49-F238E27FC236}">
                <a16:creationId xmlns:a16="http://schemas.microsoft.com/office/drawing/2014/main" id="{1AFF0EFE-C50F-44EB-8978-B97795477C9E}"/>
              </a:ext>
            </a:extLst>
          </p:cNvPr>
          <p:cNvSpPr>
            <a:spLocks noGrp="1"/>
          </p:cNvSpPr>
          <p:nvPr>
            <p:ph type="subTitle" idx="1"/>
          </p:nvPr>
        </p:nvSpPr>
        <p:spPr/>
        <p:txBody>
          <a:bodyPr/>
          <a:lstStyle/>
          <a:p>
            <a:r>
              <a:rPr lang="en-US" dirty="0"/>
              <a:t>Submitted for : BDM Capstone project</a:t>
            </a:r>
          </a:p>
          <a:p>
            <a:r>
              <a:rPr lang="en-US" dirty="0"/>
              <a:t>Submitted data : 10-06-2023</a:t>
            </a:r>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A7F4ACED-3E8C-BD65-6A2C-7D1DFDA99274}"/>
                  </a:ext>
                </a:extLst>
              </p14:cNvPr>
              <p14:cNvContentPartPr/>
              <p14:nvPr/>
            </p14:nvContentPartPr>
            <p14:xfrm>
              <a:off x="10881360" y="5656680"/>
              <a:ext cx="360" cy="360"/>
            </p14:xfrm>
          </p:contentPart>
        </mc:Choice>
        <mc:Fallback xmlns="">
          <p:pic>
            <p:nvPicPr>
              <p:cNvPr id="5" name="Ink 4">
                <a:extLst>
                  <a:ext uri="{FF2B5EF4-FFF2-40B4-BE49-F238E27FC236}">
                    <a16:creationId xmlns:a16="http://schemas.microsoft.com/office/drawing/2014/main" id="{A7F4ACED-3E8C-BD65-6A2C-7D1DFDA99274}"/>
                  </a:ext>
                </a:extLst>
              </p:cNvPr>
              <p:cNvPicPr/>
              <p:nvPr/>
            </p:nvPicPr>
            <p:blipFill>
              <a:blip r:embed="rId4"/>
              <a:stretch>
                <a:fillRect/>
              </a:stretch>
            </p:blipFill>
            <p:spPr>
              <a:xfrm>
                <a:off x="10872000" y="5647320"/>
                <a:ext cx="19080" cy="19080"/>
              </a:xfrm>
              <a:prstGeom prst="rect">
                <a:avLst/>
              </a:prstGeom>
            </p:spPr>
          </p:pic>
        </mc:Fallback>
      </mc:AlternateContent>
    </p:spTree>
    <p:extLst>
      <p:ext uri="{BB962C8B-B14F-4D97-AF65-F5344CB8AC3E}">
        <p14:creationId xmlns:p14="http://schemas.microsoft.com/office/powerpoint/2010/main" val="1809479271"/>
      </p:ext>
    </p:extLst>
  </p:cSld>
  <p:clrMapOvr>
    <a:masterClrMapping/>
  </p:clrMapOvr>
  <mc:AlternateContent xmlns:mc="http://schemas.openxmlformats.org/markup-compatibility/2006" xmlns:p14="http://schemas.microsoft.com/office/powerpoint/2010/main">
    <mc:Choice Requires="p14">
      <p:transition spd="slow" p14:dur="2000" advTm="25246"/>
    </mc:Choice>
    <mc:Fallback xmlns="">
      <p:transition spd="slow" advTm="2524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Stick figure families holding hands">
            <a:extLst>
              <a:ext uri="{FF2B5EF4-FFF2-40B4-BE49-F238E27FC236}">
                <a16:creationId xmlns:a16="http://schemas.microsoft.com/office/drawing/2014/main" id="{10F02210-D380-38F9-2178-CBC8F60E713D}"/>
              </a:ext>
            </a:extLst>
          </p:cNvPr>
          <p:cNvPicPr>
            <a:picLocks noGrp="1" noChangeAspect="1"/>
          </p:cNvPicPr>
          <p:nvPr>
            <p:ph type="pic" sz="quarter" idx="10"/>
          </p:nvPr>
        </p:nvPicPr>
        <p:blipFill>
          <a:blip r:embed="rId2"/>
          <a:srcRect l="16667" r="16667"/>
          <a:stretch>
            <a:fillRect/>
          </a:stretch>
        </p:blipFill>
        <p:spPr/>
      </p:pic>
      <p:sp>
        <p:nvSpPr>
          <p:cNvPr id="4" name="Title 3">
            <a:extLst>
              <a:ext uri="{FF2B5EF4-FFF2-40B4-BE49-F238E27FC236}">
                <a16:creationId xmlns:a16="http://schemas.microsoft.com/office/drawing/2014/main" id="{D08CEFCC-4830-A5DB-B156-54C123A00763}"/>
              </a:ext>
            </a:extLst>
          </p:cNvPr>
          <p:cNvSpPr>
            <a:spLocks noGrp="1"/>
          </p:cNvSpPr>
          <p:nvPr>
            <p:ph type="title"/>
          </p:nvPr>
        </p:nvSpPr>
        <p:spPr>
          <a:xfrm>
            <a:off x="6479108" y="2785187"/>
            <a:ext cx="5011410" cy="651448"/>
          </a:xfrm>
        </p:spPr>
        <p:txBody>
          <a:bodyPr/>
          <a:lstStyle/>
          <a:p>
            <a:r>
              <a:rPr lang="en-IN" sz="4400" dirty="0"/>
              <a:t>Thank you</a:t>
            </a:r>
          </a:p>
        </p:txBody>
      </p:sp>
      <p:sp>
        <p:nvSpPr>
          <p:cNvPr id="3" name="Slide Number Placeholder 2">
            <a:extLst>
              <a:ext uri="{FF2B5EF4-FFF2-40B4-BE49-F238E27FC236}">
                <a16:creationId xmlns:a16="http://schemas.microsoft.com/office/drawing/2014/main" id="{D24C5F73-AAA5-0C1B-FF4A-5ED3FFF26F2A}"/>
              </a:ext>
            </a:extLst>
          </p:cNvPr>
          <p:cNvSpPr>
            <a:spLocks noGrp="1"/>
          </p:cNvSpPr>
          <p:nvPr>
            <p:ph type="sldNum" sz="quarter" idx="4294967295"/>
          </p:nvPr>
        </p:nvSpPr>
        <p:spPr>
          <a:xfrm>
            <a:off x="11896725" y="6456363"/>
            <a:ext cx="295275" cy="187325"/>
          </a:xfrm>
        </p:spPr>
        <p:txBody>
          <a:bodyPr/>
          <a:lstStyle/>
          <a:p>
            <a:fld id="{9EC71654-96A5-4280-94F3-931C61A9F92C}" type="slidenum">
              <a:rPr lang="en-US" noProof="0" smtClean="0"/>
              <a:pPr/>
              <a:t>10</a:t>
            </a:fld>
            <a:endParaRPr lang="en-US" noProof="0" dirty="0"/>
          </a:p>
        </p:txBody>
      </p:sp>
      <p:sp>
        <p:nvSpPr>
          <p:cNvPr id="9" name="Title 3">
            <a:extLst>
              <a:ext uri="{FF2B5EF4-FFF2-40B4-BE49-F238E27FC236}">
                <a16:creationId xmlns:a16="http://schemas.microsoft.com/office/drawing/2014/main" id="{04DA9433-4A0B-1AC2-C113-5AAE5BF7946E}"/>
              </a:ext>
            </a:extLst>
          </p:cNvPr>
          <p:cNvSpPr txBox="1">
            <a:spLocks/>
          </p:cNvSpPr>
          <p:nvPr/>
        </p:nvSpPr>
        <p:spPr>
          <a:xfrm>
            <a:off x="6491549" y="3460101"/>
            <a:ext cx="5011410" cy="458756"/>
          </a:xfrm>
          <a:prstGeom prst="rect">
            <a:avLst/>
          </a:prstGeom>
          <a:noFill/>
        </p:spPr>
        <p:txBody>
          <a:bodyPr vert="horz" wrap="square" lIns="91440" tIns="45720" rIns="91440" bIns="45720" rtlCol="0" anchor="ctr">
            <a:noAutofit/>
          </a:bodyPr>
          <a:lstStyle>
            <a:lvl1pPr algn="l" defTabSz="914400" rtl="0" eaLnBrk="1" latinLnBrk="0" hangingPunct="1">
              <a:lnSpc>
                <a:spcPct val="90000"/>
              </a:lnSpc>
              <a:spcBef>
                <a:spcPct val="0"/>
              </a:spcBef>
              <a:buNone/>
              <a:defRPr lang="en-US" sz="6000" b="1" kern="1200" cap="all" baseline="0">
                <a:solidFill>
                  <a:schemeClr val="accent1"/>
                </a:solidFill>
                <a:latin typeface="+mj-lt"/>
                <a:ea typeface="+mn-ea"/>
                <a:cs typeface="+mn-cs"/>
              </a:defRPr>
            </a:lvl1pPr>
          </a:lstStyle>
          <a:p>
            <a:r>
              <a:rPr lang="en-IN" sz="2400" dirty="0"/>
              <a:t>OPEN FOR Questions !!</a:t>
            </a:r>
          </a:p>
        </p:txBody>
      </p:sp>
      <p:sp>
        <p:nvSpPr>
          <p:cNvPr id="17" name="TextBox 16">
            <a:extLst>
              <a:ext uri="{FF2B5EF4-FFF2-40B4-BE49-F238E27FC236}">
                <a16:creationId xmlns:a16="http://schemas.microsoft.com/office/drawing/2014/main" id="{B7CBC3FA-3F5F-D8E9-E06D-BD97475AA47F}"/>
              </a:ext>
            </a:extLst>
          </p:cNvPr>
          <p:cNvSpPr txBox="1"/>
          <p:nvPr/>
        </p:nvSpPr>
        <p:spPr>
          <a:xfrm>
            <a:off x="7053943" y="4450702"/>
            <a:ext cx="4814596" cy="369332"/>
          </a:xfrm>
          <a:prstGeom prst="rect">
            <a:avLst/>
          </a:prstGeom>
          <a:noFill/>
        </p:spPr>
        <p:txBody>
          <a:bodyPr wrap="square" rtlCol="0">
            <a:spAutoFit/>
          </a:bodyPr>
          <a:lstStyle/>
          <a:p>
            <a:r>
              <a:rPr lang="en-IN" dirty="0">
                <a:hlinkClick r:id="rId3" action="ppaction://hlinkfile"/>
              </a:rPr>
              <a:t>21f3002445@ds.study.iitm.ac.in</a:t>
            </a:r>
            <a:endParaRPr lang="en-IN" dirty="0"/>
          </a:p>
        </p:txBody>
      </p:sp>
      <p:sp>
        <p:nvSpPr>
          <p:cNvPr id="18" name="TextBox 17">
            <a:extLst>
              <a:ext uri="{FF2B5EF4-FFF2-40B4-BE49-F238E27FC236}">
                <a16:creationId xmlns:a16="http://schemas.microsoft.com/office/drawing/2014/main" id="{D7437A8D-3882-4FF8-C6C7-01225C4A0C1F}"/>
              </a:ext>
            </a:extLst>
          </p:cNvPr>
          <p:cNvSpPr txBox="1"/>
          <p:nvPr/>
        </p:nvSpPr>
        <p:spPr>
          <a:xfrm>
            <a:off x="7053942" y="4954555"/>
            <a:ext cx="4945225" cy="923330"/>
          </a:xfrm>
          <a:prstGeom prst="rect">
            <a:avLst/>
          </a:prstGeom>
          <a:noFill/>
        </p:spPr>
        <p:txBody>
          <a:bodyPr wrap="square" rtlCol="0">
            <a:spAutoFit/>
          </a:bodyPr>
          <a:lstStyle/>
          <a:p>
            <a:r>
              <a:rPr lang="en-IN" dirty="0"/>
              <a:t>Complete report : </a:t>
            </a:r>
            <a:r>
              <a:rPr lang="en-IN" dirty="0">
                <a:hlinkClick r:id="rId4" action="ppaction://hlinkfile"/>
              </a:rPr>
              <a:t>https://drive.google.com/file/d/1QEgbeFQpXLHgBzylVURfJh0vFi4wGZG6/view?usp=sharing</a:t>
            </a:r>
            <a:endParaRPr lang="en-IN" dirty="0"/>
          </a:p>
        </p:txBody>
      </p:sp>
      <p:sp>
        <p:nvSpPr>
          <p:cNvPr id="21" name="TextBox 20">
            <a:extLst>
              <a:ext uri="{FF2B5EF4-FFF2-40B4-BE49-F238E27FC236}">
                <a16:creationId xmlns:a16="http://schemas.microsoft.com/office/drawing/2014/main" id="{BA16E009-2150-897B-F52C-CADF7AFB93E6}"/>
              </a:ext>
            </a:extLst>
          </p:cNvPr>
          <p:cNvSpPr txBox="1"/>
          <p:nvPr/>
        </p:nvSpPr>
        <p:spPr>
          <a:xfrm>
            <a:off x="6279502" y="2080727"/>
            <a:ext cx="3685591" cy="475861"/>
          </a:xfrm>
          <a:prstGeom prst="rect">
            <a:avLst/>
          </a:prstGeom>
          <a:solidFill>
            <a:schemeClr val="bg1"/>
          </a:solidFill>
        </p:spPr>
        <p:txBody>
          <a:bodyPr wrap="square" rtlCol="0">
            <a:spAutoFit/>
          </a:bodyPr>
          <a:lstStyle/>
          <a:p>
            <a:endParaRPr lang="en-IN" dirty="0"/>
          </a:p>
        </p:txBody>
      </p:sp>
      <p:sp>
        <p:nvSpPr>
          <p:cNvPr id="23" name="TextBox 22">
            <a:extLst>
              <a:ext uri="{FF2B5EF4-FFF2-40B4-BE49-F238E27FC236}">
                <a16:creationId xmlns:a16="http://schemas.microsoft.com/office/drawing/2014/main" id="{B831D85A-0403-83F9-009A-9F9B4E15B222}"/>
              </a:ext>
            </a:extLst>
          </p:cNvPr>
          <p:cNvSpPr txBox="1"/>
          <p:nvPr/>
        </p:nvSpPr>
        <p:spPr>
          <a:xfrm>
            <a:off x="6307494" y="1847460"/>
            <a:ext cx="1548881" cy="369332"/>
          </a:xfrm>
          <a:prstGeom prst="rect">
            <a:avLst/>
          </a:prstGeom>
          <a:solidFill>
            <a:schemeClr val="bg1"/>
          </a:solidFill>
        </p:spPr>
        <p:txBody>
          <a:bodyPr wrap="square" rtlCol="0">
            <a:spAutoFit/>
          </a:bodyPr>
          <a:lstStyle/>
          <a:p>
            <a:endParaRPr lang="en-IN" dirty="0"/>
          </a:p>
        </p:txBody>
      </p:sp>
    </p:spTree>
    <p:extLst>
      <p:ext uri="{BB962C8B-B14F-4D97-AF65-F5344CB8AC3E}">
        <p14:creationId xmlns:p14="http://schemas.microsoft.com/office/powerpoint/2010/main" val="2902376084"/>
      </p:ext>
    </p:extLst>
  </p:cSld>
  <p:clrMapOvr>
    <a:masterClrMapping/>
  </p:clrMapOvr>
  <mc:AlternateContent xmlns:mc="http://schemas.openxmlformats.org/markup-compatibility/2006" xmlns:p14="http://schemas.microsoft.com/office/powerpoint/2010/main">
    <mc:Choice Requires="p14">
      <p:transition spd="slow" p14:dur="2000" advTm="11167"/>
    </mc:Choice>
    <mc:Fallback xmlns="">
      <p:transition spd="slow" advTm="1116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490C2-4AAF-B9B2-D73F-AF98D5276768}"/>
              </a:ext>
            </a:extLst>
          </p:cNvPr>
          <p:cNvSpPr>
            <a:spLocks noGrp="1"/>
          </p:cNvSpPr>
          <p:nvPr>
            <p:ph type="title"/>
          </p:nvPr>
        </p:nvSpPr>
        <p:spPr>
          <a:xfrm>
            <a:off x="1110342" y="535869"/>
            <a:ext cx="10658831" cy="537150"/>
          </a:xfrm>
        </p:spPr>
        <p:style>
          <a:lnRef idx="2">
            <a:schemeClr val="accent2">
              <a:shade val="50000"/>
            </a:schemeClr>
          </a:lnRef>
          <a:fillRef idx="1">
            <a:schemeClr val="accent2"/>
          </a:fillRef>
          <a:effectRef idx="0">
            <a:schemeClr val="accent2"/>
          </a:effectRef>
          <a:fontRef idx="minor">
            <a:schemeClr val="lt1"/>
          </a:fontRef>
        </p:style>
        <p:txBody>
          <a:bodyPr/>
          <a:lstStyle/>
          <a:p>
            <a:r>
              <a:rPr lang="en-IN" dirty="0">
                <a:latin typeface="Times New Roman" panose="02020603050405020304" pitchFamily="18" charset="0"/>
                <a:cs typeface="Times New Roman" panose="02020603050405020304" pitchFamily="18" charset="0"/>
              </a:rPr>
              <a:t>ABOUT THE BUSINESS :</a:t>
            </a:r>
          </a:p>
        </p:txBody>
      </p:sp>
      <p:sp>
        <p:nvSpPr>
          <p:cNvPr id="3" name="Slide Number Placeholder 2">
            <a:extLst>
              <a:ext uri="{FF2B5EF4-FFF2-40B4-BE49-F238E27FC236}">
                <a16:creationId xmlns:a16="http://schemas.microsoft.com/office/drawing/2014/main" id="{213B162D-ECB9-C1D3-FDDD-ADC6BB953E9A}"/>
              </a:ext>
            </a:extLst>
          </p:cNvPr>
          <p:cNvSpPr>
            <a:spLocks noGrp="1"/>
          </p:cNvSpPr>
          <p:nvPr>
            <p:ph type="sldNum" sz="quarter" idx="12"/>
          </p:nvPr>
        </p:nvSpPr>
        <p:spPr/>
        <p:txBody>
          <a:bodyPr/>
          <a:lstStyle/>
          <a:p>
            <a:fld id="{9EC71654-96A5-4280-94F3-931C61A9F92C}" type="slidenum">
              <a:rPr lang="en-US" noProof="0" smtClean="0"/>
              <a:pPr/>
              <a:t>2</a:t>
            </a:fld>
            <a:endParaRPr lang="en-US" noProof="0" dirty="0"/>
          </a:p>
        </p:txBody>
      </p:sp>
      <p:sp>
        <p:nvSpPr>
          <p:cNvPr id="4" name="TextBox 3">
            <a:extLst>
              <a:ext uri="{FF2B5EF4-FFF2-40B4-BE49-F238E27FC236}">
                <a16:creationId xmlns:a16="http://schemas.microsoft.com/office/drawing/2014/main" id="{D5D7EE31-20E1-366A-DF29-21ECFF25F446}"/>
              </a:ext>
            </a:extLst>
          </p:cNvPr>
          <p:cNvSpPr txBox="1"/>
          <p:nvPr/>
        </p:nvSpPr>
        <p:spPr>
          <a:xfrm>
            <a:off x="1045029" y="1698172"/>
            <a:ext cx="8360227" cy="4062651"/>
          </a:xfrm>
          <a:prstGeom prst="rect">
            <a:avLst/>
          </a:prstGeom>
          <a:noFill/>
        </p:spPr>
        <p:txBody>
          <a:bodyPr wrap="square" rtlCol="0">
            <a:spAutoFit/>
          </a:bodyPr>
          <a:lstStyle/>
          <a:p>
            <a:pPr marL="285750" indent="-285750" algn="l">
              <a:buFont typeface="Arial" panose="020B0604020202020204" pitchFamily="34" charset="0"/>
              <a:buChar char="•"/>
            </a:pPr>
            <a:r>
              <a:rPr lang="en-US" sz="2000" b="0" i="0" dirty="0">
                <a:solidFill>
                  <a:srgbClr val="374151"/>
                </a:solidFill>
                <a:effectLst/>
                <a:cs typeface="Times New Roman" panose="02020603050405020304" pitchFamily="18" charset="0"/>
              </a:rPr>
              <a:t>M.B.D. Traders, a local cement firm, is an authorized dealer of Ultra Tech Cement and also operates as a distributor and reseller of various house building materials. </a:t>
            </a:r>
          </a:p>
          <a:p>
            <a:pPr marL="285750" indent="-285750" algn="l">
              <a:buFont typeface="Arial" panose="020B0604020202020204" pitchFamily="34" charset="0"/>
              <a:buChar char="•"/>
            </a:pPr>
            <a:r>
              <a:rPr lang="en-US" sz="2000" b="0" i="0" dirty="0">
                <a:solidFill>
                  <a:srgbClr val="374151"/>
                </a:solidFill>
                <a:effectLst/>
                <a:cs typeface="Times New Roman" panose="02020603050405020304" pitchFamily="18" charset="0"/>
              </a:rPr>
              <a:t>The company established its store in </a:t>
            </a:r>
            <a:r>
              <a:rPr lang="en-US" sz="2000" b="0" i="0" dirty="0" err="1">
                <a:solidFill>
                  <a:srgbClr val="374151"/>
                </a:solidFill>
                <a:effectLst/>
                <a:cs typeface="Times New Roman" panose="02020603050405020304" pitchFamily="18" charset="0"/>
              </a:rPr>
              <a:t>Rajgir</a:t>
            </a:r>
            <a:r>
              <a:rPr lang="en-US" sz="2000" b="0" i="0" dirty="0">
                <a:solidFill>
                  <a:srgbClr val="374151"/>
                </a:solidFill>
                <a:effectLst/>
                <a:cs typeface="Times New Roman" panose="02020603050405020304" pitchFamily="18" charset="0"/>
              </a:rPr>
              <a:t>, a small city in the Nalanda district of Bihar, in 2017.</a:t>
            </a:r>
          </a:p>
          <a:p>
            <a:pPr marL="285750" indent="-285750" algn="l">
              <a:buFont typeface="Arial" panose="020B0604020202020204" pitchFamily="34" charset="0"/>
              <a:buChar char="•"/>
            </a:pPr>
            <a:r>
              <a:rPr lang="en-US" sz="2000" b="0" i="0" dirty="0">
                <a:solidFill>
                  <a:srgbClr val="374151"/>
                </a:solidFill>
                <a:effectLst/>
                <a:cs typeface="Times New Roman" panose="02020603050405020304" pitchFamily="18" charset="0"/>
              </a:rPr>
              <a:t>The primary objective of M.B.D. Traders is to offer customers convenient services and eliminate the need for intermediaries in the buying process.</a:t>
            </a:r>
          </a:p>
          <a:p>
            <a:pPr marL="285750" indent="-285750" algn="l">
              <a:buFont typeface="Arial" panose="020B0604020202020204" pitchFamily="34" charset="0"/>
              <a:buChar char="•"/>
            </a:pPr>
            <a:r>
              <a:rPr lang="en-US" sz="2000" b="0" i="0" dirty="0">
                <a:solidFill>
                  <a:srgbClr val="374151"/>
                </a:solidFill>
                <a:effectLst/>
                <a:cs typeface="Times New Roman" panose="02020603050405020304" pitchFamily="18" charset="0"/>
              </a:rPr>
              <a:t> The firm operates in both B2B and B2C segments, providing a range of products, including cement, sand, concrete, road building materials, and various types of metal. </a:t>
            </a:r>
          </a:p>
          <a:p>
            <a:pPr marL="285750" indent="-285750" algn="l">
              <a:buFont typeface="Arial" panose="020B0604020202020204" pitchFamily="34" charset="0"/>
              <a:buChar char="•"/>
            </a:pPr>
            <a:r>
              <a:rPr lang="en-US" sz="2000" b="0" i="0" dirty="0">
                <a:solidFill>
                  <a:srgbClr val="374151"/>
                </a:solidFill>
                <a:effectLst/>
                <a:cs typeface="Times New Roman" panose="02020603050405020304" pitchFamily="18" charset="0"/>
              </a:rPr>
              <a:t>Its customer base primarily consists of government construction projects in the local area.</a:t>
            </a:r>
          </a:p>
          <a:p>
            <a:pPr marL="285750" indent="-285750">
              <a:buFont typeface="Arial" panose="020B0604020202020204" pitchFamily="34" charset="0"/>
              <a:buChar char="•"/>
            </a:pPr>
            <a:endParaRPr lang="en-IN" dirty="0"/>
          </a:p>
        </p:txBody>
      </p:sp>
      <p:sp>
        <p:nvSpPr>
          <p:cNvPr id="5" name="TextBox 4">
            <a:extLst>
              <a:ext uri="{FF2B5EF4-FFF2-40B4-BE49-F238E27FC236}">
                <a16:creationId xmlns:a16="http://schemas.microsoft.com/office/drawing/2014/main" id="{D828E316-B67E-B00E-F3C2-7B707E62B797}"/>
              </a:ext>
            </a:extLst>
          </p:cNvPr>
          <p:cNvSpPr txBox="1"/>
          <p:nvPr/>
        </p:nvSpPr>
        <p:spPr>
          <a:xfrm>
            <a:off x="494522" y="6347736"/>
            <a:ext cx="1931437" cy="276999"/>
          </a:xfrm>
          <a:prstGeom prst="rect">
            <a:avLst/>
          </a:prstGeom>
          <a:solidFill>
            <a:schemeClr val="bg1"/>
          </a:solidFill>
        </p:spPr>
        <p:txBody>
          <a:bodyPr wrap="square" rtlCol="0">
            <a:spAutoFit/>
          </a:bodyPr>
          <a:lstStyle/>
          <a:p>
            <a:r>
              <a:rPr lang="en-US" sz="1200" dirty="0">
                <a:solidFill>
                  <a:schemeClr val="accent3">
                    <a:lumMod val="75000"/>
                    <a:lumOff val="25000"/>
                  </a:schemeClr>
                </a:solidFill>
              </a:rPr>
              <a:t>BDM PROJECT</a:t>
            </a:r>
            <a:endParaRPr lang="en-IN" sz="1200" dirty="0">
              <a:solidFill>
                <a:schemeClr val="accent3">
                  <a:lumMod val="75000"/>
                  <a:lumOff val="25000"/>
                </a:schemeClr>
              </a:solidFill>
            </a:endParaRPr>
          </a:p>
        </p:txBody>
      </p:sp>
    </p:spTree>
    <p:extLst>
      <p:ext uri="{BB962C8B-B14F-4D97-AF65-F5344CB8AC3E}">
        <p14:creationId xmlns:p14="http://schemas.microsoft.com/office/powerpoint/2010/main" val="2938548071"/>
      </p:ext>
    </p:extLst>
  </p:cSld>
  <p:clrMapOvr>
    <a:masterClrMapping/>
  </p:clrMapOvr>
  <mc:AlternateContent xmlns:mc="http://schemas.openxmlformats.org/markup-compatibility/2006" xmlns:p14="http://schemas.microsoft.com/office/powerpoint/2010/main">
    <mc:Choice Requires="p14">
      <p:transition spd="slow" p14:dur="2000" advTm="24070"/>
    </mc:Choice>
    <mc:Fallback xmlns="">
      <p:transition spd="slow" advTm="2407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9EF92-4682-0EB9-8DE3-474CDE27BB83}"/>
              </a:ext>
            </a:extLst>
          </p:cNvPr>
          <p:cNvSpPr>
            <a:spLocks noGrp="1"/>
          </p:cNvSpPr>
          <p:nvPr>
            <p:ph type="title"/>
          </p:nvPr>
        </p:nvSpPr>
        <p:spPr>
          <a:xfrm>
            <a:off x="1007705" y="563861"/>
            <a:ext cx="6204858" cy="695771"/>
          </a:xfrm>
        </p:spPr>
        <p:style>
          <a:lnRef idx="3">
            <a:schemeClr val="lt1"/>
          </a:lnRef>
          <a:fillRef idx="1">
            <a:schemeClr val="accent2"/>
          </a:fillRef>
          <a:effectRef idx="1">
            <a:schemeClr val="accent2"/>
          </a:effectRef>
          <a:fontRef idx="minor">
            <a:schemeClr val="lt1"/>
          </a:fontRef>
        </p:style>
        <p:txBody>
          <a:bodyPr/>
          <a:lstStyle/>
          <a:p>
            <a:r>
              <a:rPr lang="en-IN" dirty="0"/>
              <a:t>    Business problems:</a:t>
            </a:r>
          </a:p>
        </p:txBody>
      </p:sp>
      <p:sp>
        <p:nvSpPr>
          <p:cNvPr id="3" name="Slide Number Placeholder 2">
            <a:extLst>
              <a:ext uri="{FF2B5EF4-FFF2-40B4-BE49-F238E27FC236}">
                <a16:creationId xmlns:a16="http://schemas.microsoft.com/office/drawing/2014/main" id="{86E70D73-8F15-618C-1D49-99744EA1AE0E}"/>
              </a:ext>
            </a:extLst>
          </p:cNvPr>
          <p:cNvSpPr>
            <a:spLocks noGrp="1"/>
          </p:cNvSpPr>
          <p:nvPr>
            <p:ph type="sldNum" sz="quarter" idx="12"/>
          </p:nvPr>
        </p:nvSpPr>
        <p:spPr/>
        <p:txBody>
          <a:bodyPr/>
          <a:lstStyle/>
          <a:p>
            <a:fld id="{9EC71654-96A5-4280-94F3-931C61A9F92C}" type="slidenum">
              <a:rPr lang="en-US" noProof="0" smtClean="0"/>
              <a:pPr/>
              <a:t>3</a:t>
            </a:fld>
            <a:endParaRPr lang="en-US" noProof="0" dirty="0"/>
          </a:p>
        </p:txBody>
      </p:sp>
      <p:pic>
        <p:nvPicPr>
          <p:cNvPr id="9" name="Graphic 8" descr="Badge Question Mark with solid fill">
            <a:extLst>
              <a:ext uri="{FF2B5EF4-FFF2-40B4-BE49-F238E27FC236}">
                <a16:creationId xmlns:a16="http://schemas.microsoft.com/office/drawing/2014/main" id="{BB33CB4F-9016-1210-7C6F-587607A2FF7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73494" y="1824134"/>
            <a:ext cx="914400" cy="914400"/>
          </a:xfrm>
          <a:prstGeom prst="rect">
            <a:avLst/>
          </a:prstGeom>
        </p:spPr>
      </p:pic>
      <p:sp>
        <p:nvSpPr>
          <p:cNvPr id="10" name="TextBox 9">
            <a:extLst>
              <a:ext uri="{FF2B5EF4-FFF2-40B4-BE49-F238E27FC236}">
                <a16:creationId xmlns:a16="http://schemas.microsoft.com/office/drawing/2014/main" id="{752D9E67-E2F9-7B7C-201D-038274DA8693}"/>
              </a:ext>
            </a:extLst>
          </p:cNvPr>
          <p:cNvSpPr txBox="1"/>
          <p:nvPr/>
        </p:nvSpPr>
        <p:spPr>
          <a:xfrm>
            <a:off x="2062065" y="1996751"/>
            <a:ext cx="8285583" cy="523220"/>
          </a:xfrm>
          <a:prstGeom prst="rect">
            <a:avLst/>
          </a:prstGeom>
          <a:noFill/>
        </p:spPr>
        <p:txBody>
          <a:bodyPr wrap="square" rtlCol="0">
            <a:spAutoFit/>
          </a:bodyPr>
          <a:lstStyle/>
          <a:p>
            <a:r>
              <a:rPr lang="en-IN" sz="2800" dirty="0"/>
              <a:t>High delivery charged by local deliver partners</a:t>
            </a:r>
            <a:r>
              <a:rPr lang="en-IN" dirty="0"/>
              <a:t>.</a:t>
            </a:r>
          </a:p>
        </p:txBody>
      </p:sp>
      <p:pic>
        <p:nvPicPr>
          <p:cNvPr id="11" name="Graphic 10" descr="Badge Question Mark with solid fill">
            <a:extLst>
              <a:ext uri="{FF2B5EF4-FFF2-40B4-BE49-F238E27FC236}">
                <a16:creationId xmlns:a16="http://schemas.microsoft.com/office/drawing/2014/main" id="{BE7803D5-DBBA-B0E7-08C6-7EA3144A361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04597" y="3058885"/>
            <a:ext cx="914400" cy="914400"/>
          </a:xfrm>
          <a:prstGeom prst="rect">
            <a:avLst/>
          </a:prstGeom>
        </p:spPr>
      </p:pic>
      <p:sp>
        <p:nvSpPr>
          <p:cNvPr id="12" name="TextBox 11">
            <a:extLst>
              <a:ext uri="{FF2B5EF4-FFF2-40B4-BE49-F238E27FC236}">
                <a16:creationId xmlns:a16="http://schemas.microsoft.com/office/drawing/2014/main" id="{6AD21963-548C-98FF-81F5-245D3C1B5A94}"/>
              </a:ext>
            </a:extLst>
          </p:cNvPr>
          <p:cNvSpPr txBox="1"/>
          <p:nvPr/>
        </p:nvSpPr>
        <p:spPr>
          <a:xfrm>
            <a:off x="2052735" y="2995126"/>
            <a:ext cx="8444204" cy="954107"/>
          </a:xfrm>
          <a:prstGeom prst="rect">
            <a:avLst/>
          </a:prstGeom>
          <a:noFill/>
        </p:spPr>
        <p:txBody>
          <a:bodyPr wrap="square" rtlCol="0">
            <a:spAutoFit/>
          </a:bodyPr>
          <a:lstStyle/>
          <a:p>
            <a:r>
              <a:rPr lang="en-US" sz="2800" b="0" i="0" dirty="0">
                <a:solidFill>
                  <a:srgbClr val="374151"/>
                </a:solidFill>
                <a:effectLst/>
                <a:cs typeface="Times New Roman" panose="02020603050405020304" pitchFamily="18" charset="0"/>
              </a:rPr>
              <a:t>Analyzing the months of the year where the company fails to meet its target sales.</a:t>
            </a:r>
            <a:endParaRPr lang="en-IN" sz="2400" dirty="0">
              <a:cs typeface="Times New Roman" panose="02020603050405020304" pitchFamily="18" charset="0"/>
            </a:endParaRPr>
          </a:p>
        </p:txBody>
      </p:sp>
      <p:pic>
        <p:nvPicPr>
          <p:cNvPr id="13" name="Graphic 12" descr="Badge Question Mark with solid fill">
            <a:extLst>
              <a:ext uri="{FF2B5EF4-FFF2-40B4-BE49-F238E27FC236}">
                <a16:creationId xmlns:a16="http://schemas.microsoft.com/office/drawing/2014/main" id="{F2B0C6D7-3CA2-4914-5FCD-89F71C92D85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07708" y="4284306"/>
            <a:ext cx="914400" cy="914400"/>
          </a:xfrm>
          <a:prstGeom prst="rect">
            <a:avLst/>
          </a:prstGeom>
        </p:spPr>
      </p:pic>
      <p:sp>
        <p:nvSpPr>
          <p:cNvPr id="14" name="TextBox 13">
            <a:extLst>
              <a:ext uri="{FF2B5EF4-FFF2-40B4-BE49-F238E27FC236}">
                <a16:creationId xmlns:a16="http://schemas.microsoft.com/office/drawing/2014/main" id="{11611E47-4F4D-A06E-46CF-A38551AD61FB}"/>
              </a:ext>
            </a:extLst>
          </p:cNvPr>
          <p:cNvSpPr txBox="1"/>
          <p:nvPr/>
        </p:nvSpPr>
        <p:spPr>
          <a:xfrm>
            <a:off x="2006082" y="4338734"/>
            <a:ext cx="9255967" cy="954107"/>
          </a:xfrm>
          <a:prstGeom prst="rect">
            <a:avLst/>
          </a:prstGeom>
          <a:noFill/>
        </p:spPr>
        <p:txBody>
          <a:bodyPr wrap="square" rtlCol="0">
            <a:spAutoFit/>
          </a:bodyPr>
          <a:lstStyle/>
          <a:p>
            <a:r>
              <a:rPr lang="en-US" sz="2800" dirty="0">
                <a:solidFill>
                  <a:srgbClr val="374151"/>
                </a:solidFill>
                <a:cs typeface="Times New Roman" panose="02020603050405020304" pitchFamily="18" charset="0"/>
              </a:rPr>
              <a:t>Analyzing </a:t>
            </a:r>
            <a:r>
              <a:rPr lang="en-US" sz="2800" b="0" i="0" dirty="0">
                <a:solidFill>
                  <a:srgbClr val="374151"/>
                </a:solidFill>
                <a:effectLst/>
                <a:cs typeface="Times New Roman" panose="02020603050405020304" pitchFamily="18" charset="0"/>
              </a:rPr>
              <a:t>the overall performance of the firm during a specific period of data.</a:t>
            </a:r>
            <a:endParaRPr lang="en-IN" sz="2800" dirty="0">
              <a:cs typeface="Times New Roman" panose="02020603050405020304" pitchFamily="18" charset="0"/>
            </a:endParaRPr>
          </a:p>
        </p:txBody>
      </p:sp>
      <p:sp>
        <p:nvSpPr>
          <p:cNvPr id="4" name="TextBox 3">
            <a:extLst>
              <a:ext uri="{FF2B5EF4-FFF2-40B4-BE49-F238E27FC236}">
                <a16:creationId xmlns:a16="http://schemas.microsoft.com/office/drawing/2014/main" id="{6F5A087C-5613-4B80-BD6C-11A935CE5561}"/>
              </a:ext>
            </a:extLst>
          </p:cNvPr>
          <p:cNvSpPr txBox="1"/>
          <p:nvPr/>
        </p:nvSpPr>
        <p:spPr>
          <a:xfrm>
            <a:off x="494522" y="6347736"/>
            <a:ext cx="1931437" cy="276999"/>
          </a:xfrm>
          <a:prstGeom prst="rect">
            <a:avLst/>
          </a:prstGeom>
          <a:solidFill>
            <a:schemeClr val="bg1"/>
          </a:solidFill>
        </p:spPr>
        <p:txBody>
          <a:bodyPr wrap="square" rtlCol="0">
            <a:spAutoFit/>
          </a:bodyPr>
          <a:lstStyle/>
          <a:p>
            <a:r>
              <a:rPr lang="en-US" sz="1200" dirty="0">
                <a:solidFill>
                  <a:schemeClr val="accent3">
                    <a:lumMod val="75000"/>
                    <a:lumOff val="25000"/>
                  </a:schemeClr>
                </a:solidFill>
              </a:rPr>
              <a:t>BDM PROJECT</a:t>
            </a:r>
            <a:endParaRPr lang="en-IN" sz="1200" dirty="0">
              <a:solidFill>
                <a:schemeClr val="accent3">
                  <a:lumMod val="75000"/>
                  <a:lumOff val="25000"/>
                </a:schemeClr>
              </a:solidFill>
            </a:endParaRPr>
          </a:p>
        </p:txBody>
      </p:sp>
    </p:spTree>
    <p:extLst>
      <p:ext uri="{BB962C8B-B14F-4D97-AF65-F5344CB8AC3E}">
        <p14:creationId xmlns:p14="http://schemas.microsoft.com/office/powerpoint/2010/main" val="3391971316"/>
      </p:ext>
    </p:extLst>
  </p:cSld>
  <p:clrMapOvr>
    <a:masterClrMapping/>
  </p:clrMapOvr>
  <mc:AlternateContent xmlns:mc="http://schemas.openxmlformats.org/markup-compatibility/2006" xmlns:p14="http://schemas.microsoft.com/office/powerpoint/2010/main">
    <mc:Choice Requires="p14">
      <p:transition spd="slow" p14:dur="2000" advTm="26489"/>
    </mc:Choice>
    <mc:Fallback xmlns="">
      <p:transition spd="slow" advTm="2648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3C00FF-887B-F44E-CF85-A166F6953A9C}"/>
              </a:ext>
            </a:extLst>
          </p:cNvPr>
          <p:cNvSpPr>
            <a:spLocks noGrp="1"/>
          </p:cNvSpPr>
          <p:nvPr>
            <p:ph type="title"/>
          </p:nvPr>
        </p:nvSpPr>
        <p:spPr>
          <a:xfrm>
            <a:off x="867747" y="517209"/>
            <a:ext cx="5822303" cy="667779"/>
          </a:xfrm>
        </p:spPr>
        <p:style>
          <a:lnRef idx="2">
            <a:schemeClr val="accent2">
              <a:shade val="50000"/>
            </a:schemeClr>
          </a:lnRef>
          <a:fillRef idx="1">
            <a:schemeClr val="accent2"/>
          </a:fillRef>
          <a:effectRef idx="0">
            <a:schemeClr val="accent2"/>
          </a:effectRef>
          <a:fontRef idx="minor">
            <a:schemeClr val="lt1"/>
          </a:fontRef>
        </p:style>
        <p:txBody>
          <a:bodyPr/>
          <a:lstStyle/>
          <a:p>
            <a:r>
              <a:rPr lang="en-IN" dirty="0"/>
              <a:t>DATA OVERVIEW</a:t>
            </a:r>
          </a:p>
        </p:txBody>
      </p:sp>
      <p:sp>
        <p:nvSpPr>
          <p:cNvPr id="5" name="Content Placeholder 4">
            <a:extLst>
              <a:ext uri="{FF2B5EF4-FFF2-40B4-BE49-F238E27FC236}">
                <a16:creationId xmlns:a16="http://schemas.microsoft.com/office/drawing/2014/main" id="{5F8CAAE0-0708-574D-01AF-836D30DEFBCD}"/>
              </a:ext>
            </a:extLst>
          </p:cNvPr>
          <p:cNvSpPr>
            <a:spLocks noGrp="1"/>
          </p:cNvSpPr>
          <p:nvPr>
            <p:ph idx="1"/>
          </p:nvPr>
        </p:nvSpPr>
        <p:spPr>
          <a:xfrm>
            <a:off x="849086" y="2230018"/>
            <a:ext cx="10495384" cy="3209730"/>
          </a:xfrm>
          <a:ln>
            <a:solidFill>
              <a:srgbClr val="0070C0"/>
            </a:solidFill>
          </a:ln>
        </p:spPr>
        <p:txBody>
          <a:bodyPr>
            <a:normAutofit/>
          </a:bodyPr>
          <a:lstStyle/>
          <a:p>
            <a:pPr algn="just"/>
            <a:r>
              <a:rPr lang="en-US" sz="2000" b="1" i="0" dirty="0">
                <a:solidFill>
                  <a:srgbClr val="374151"/>
                </a:solidFill>
                <a:effectLst/>
                <a:cs typeface="Times New Roman" panose="02020603050405020304" pitchFamily="18" charset="0"/>
              </a:rPr>
              <a:t>Cement Sales Data analysis: </a:t>
            </a:r>
          </a:p>
          <a:p>
            <a:pPr marL="0" indent="0" algn="just">
              <a:buNone/>
            </a:pPr>
            <a:r>
              <a:rPr lang="en-US" sz="2000" b="0" i="0" dirty="0">
                <a:solidFill>
                  <a:srgbClr val="374151"/>
                </a:solidFill>
                <a:effectLst/>
                <a:cs typeface="Times New Roman" panose="02020603050405020304" pitchFamily="18" charset="0"/>
              </a:rPr>
              <a:t>The cement sales data includes a record of all transactions, encompassing columns such as invoice number, supply date, party name, number of bags sold, rate per bag, tax, profit, and revenue.</a:t>
            </a:r>
          </a:p>
          <a:p>
            <a:pPr algn="just"/>
            <a:r>
              <a:rPr lang="en-US" sz="2000" b="1" i="0" dirty="0">
                <a:solidFill>
                  <a:srgbClr val="374151"/>
                </a:solidFill>
                <a:effectLst/>
                <a:cs typeface="Times New Roman" panose="02020603050405020304" pitchFamily="18" charset="0"/>
              </a:rPr>
              <a:t>Target Sales Data: </a:t>
            </a:r>
          </a:p>
          <a:p>
            <a:pPr marL="0" indent="0" algn="just">
              <a:buNone/>
            </a:pPr>
            <a:r>
              <a:rPr lang="en-US" sz="2000" b="0" i="0" dirty="0">
                <a:solidFill>
                  <a:srgbClr val="374151"/>
                </a:solidFill>
                <a:effectLst/>
                <a:cs typeface="Times New Roman" panose="02020603050405020304" pitchFamily="18" charset="0"/>
              </a:rPr>
              <a:t>The target sales data comprises columns representing the months of the year 2021 and the corresponding monthly targets set by UltraTech.</a:t>
            </a:r>
          </a:p>
          <a:p>
            <a:pPr algn="just"/>
            <a:r>
              <a:rPr lang="en-US" sz="2000" b="1" i="0" dirty="0">
                <a:solidFill>
                  <a:srgbClr val="374151"/>
                </a:solidFill>
                <a:effectLst/>
                <a:cs typeface="Times New Roman" panose="02020603050405020304" pitchFamily="18" charset="0"/>
              </a:rPr>
              <a:t>Heavyweight products Sales Data analysis: </a:t>
            </a:r>
          </a:p>
          <a:p>
            <a:pPr marL="0" indent="0" algn="just">
              <a:buNone/>
            </a:pPr>
            <a:r>
              <a:rPr lang="en-US" sz="2000" b="0" i="0" dirty="0">
                <a:solidFill>
                  <a:srgbClr val="374151"/>
                </a:solidFill>
                <a:effectLst/>
                <a:cs typeface="Times New Roman" panose="02020603050405020304" pitchFamily="18" charset="0"/>
              </a:rPr>
              <a:t>The heavyweight sales data contains information such as invoice number, sale date, party name, delivery address, product type, royalty, tax, profit per metric ton, and total profit amount.</a:t>
            </a:r>
          </a:p>
          <a:p>
            <a:endParaRPr lang="en-IN" dirty="0"/>
          </a:p>
        </p:txBody>
      </p:sp>
      <p:sp>
        <p:nvSpPr>
          <p:cNvPr id="2" name="TextBox 1">
            <a:extLst>
              <a:ext uri="{FF2B5EF4-FFF2-40B4-BE49-F238E27FC236}">
                <a16:creationId xmlns:a16="http://schemas.microsoft.com/office/drawing/2014/main" id="{A2C166FB-337C-C33F-E54D-B4B250356D85}"/>
              </a:ext>
            </a:extLst>
          </p:cNvPr>
          <p:cNvSpPr txBox="1"/>
          <p:nvPr/>
        </p:nvSpPr>
        <p:spPr>
          <a:xfrm>
            <a:off x="867747" y="1362269"/>
            <a:ext cx="6270171" cy="369332"/>
          </a:xfrm>
          <a:prstGeom prst="rect">
            <a:avLst/>
          </a:prstGeom>
          <a:noFill/>
        </p:spPr>
        <p:txBody>
          <a:bodyPr wrap="square" rtlCol="0">
            <a:spAutoFit/>
          </a:bodyPr>
          <a:lstStyle/>
          <a:p>
            <a:r>
              <a:rPr lang="en-US" b="1" dirty="0"/>
              <a:t>Period of data collection: - 1 Jan 2021 to 31 March 2022.</a:t>
            </a:r>
            <a:endParaRPr lang="en-IN" b="1" dirty="0"/>
          </a:p>
        </p:txBody>
      </p:sp>
      <p:sp>
        <p:nvSpPr>
          <p:cNvPr id="3" name="TextBox 2">
            <a:extLst>
              <a:ext uri="{FF2B5EF4-FFF2-40B4-BE49-F238E27FC236}">
                <a16:creationId xmlns:a16="http://schemas.microsoft.com/office/drawing/2014/main" id="{24E0A24C-A9F7-A339-BB8B-706EBACB881E}"/>
              </a:ext>
            </a:extLst>
          </p:cNvPr>
          <p:cNvSpPr txBox="1"/>
          <p:nvPr/>
        </p:nvSpPr>
        <p:spPr>
          <a:xfrm>
            <a:off x="494522" y="6347736"/>
            <a:ext cx="1931437" cy="276999"/>
          </a:xfrm>
          <a:prstGeom prst="rect">
            <a:avLst/>
          </a:prstGeom>
          <a:solidFill>
            <a:schemeClr val="bg1"/>
          </a:solidFill>
        </p:spPr>
        <p:txBody>
          <a:bodyPr wrap="square" rtlCol="0">
            <a:spAutoFit/>
          </a:bodyPr>
          <a:lstStyle/>
          <a:p>
            <a:r>
              <a:rPr lang="en-US" sz="1200" dirty="0">
                <a:solidFill>
                  <a:schemeClr val="accent3">
                    <a:lumMod val="75000"/>
                    <a:lumOff val="25000"/>
                  </a:schemeClr>
                </a:solidFill>
              </a:rPr>
              <a:t>BDM PROJECT</a:t>
            </a:r>
            <a:endParaRPr lang="en-IN" sz="1200" dirty="0">
              <a:solidFill>
                <a:schemeClr val="accent3">
                  <a:lumMod val="75000"/>
                  <a:lumOff val="25000"/>
                </a:schemeClr>
              </a:solidFill>
            </a:endParaRPr>
          </a:p>
        </p:txBody>
      </p:sp>
    </p:spTree>
    <p:extLst>
      <p:ext uri="{BB962C8B-B14F-4D97-AF65-F5344CB8AC3E}">
        <p14:creationId xmlns:p14="http://schemas.microsoft.com/office/powerpoint/2010/main" val="2912766095"/>
      </p:ext>
    </p:extLst>
  </p:cSld>
  <p:clrMapOvr>
    <a:masterClrMapping/>
  </p:clrMapOvr>
  <mc:AlternateContent xmlns:mc="http://schemas.openxmlformats.org/markup-compatibility/2006" xmlns:p14="http://schemas.microsoft.com/office/powerpoint/2010/main">
    <mc:Choice Requires="p14">
      <p:transition spd="slow" p14:dur="2000" advTm="43750"/>
    </mc:Choice>
    <mc:Fallback xmlns="">
      <p:transition spd="slow" advTm="4375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2B532-EB3E-428B-9224-EFA237D16A73}"/>
              </a:ext>
            </a:extLst>
          </p:cNvPr>
          <p:cNvSpPr>
            <a:spLocks noGrp="1"/>
          </p:cNvSpPr>
          <p:nvPr>
            <p:ph type="title"/>
          </p:nvPr>
        </p:nvSpPr>
        <p:spPr>
          <a:xfrm>
            <a:off x="858416" y="251927"/>
            <a:ext cx="10403633" cy="587828"/>
          </a:xfrm>
        </p:spPr>
        <p:style>
          <a:lnRef idx="2">
            <a:schemeClr val="accent2">
              <a:shade val="50000"/>
            </a:schemeClr>
          </a:lnRef>
          <a:fillRef idx="1">
            <a:schemeClr val="accent2"/>
          </a:fillRef>
          <a:effectRef idx="0">
            <a:schemeClr val="accent2"/>
          </a:effectRef>
          <a:fontRef idx="minor">
            <a:schemeClr val="lt1"/>
          </a:fontRef>
        </p:style>
        <p:txBody>
          <a:bodyPr/>
          <a:lstStyle/>
          <a:p>
            <a:r>
              <a:rPr lang="en-US" sz="2000" dirty="0">
                <a:latin typeface="Times New Roman" panose="02020603050405020304" pitchFamily="18" charset="0"/>
                <a:cs typeface="Times New Roman" panose="02020603050405020304" pitchFamily="18" charset="0"/>
              </a:rPr>
              <a:t>1</a:t>
            </a:r>
            <a:r>
              <a:rPr lang="en-US" sz="2000" baseline="30000" dirty="0">
                <a:latin typeface="Times New Roman" panose="02020603050405020304" pitchFamily="18" charset="0"/>
                <a:cs typeface="Times New Roman" panose="02020603050405020304" pitchFamily="18" charset="0"/>
              </a:rPr>
              <a:t>st</a:t>
            </a:r>
            <a:r>
              <a:rPr lang="en-US" sz="2000" dirty="0">
                <a:latin typeface="Times New Roman" panose="02020603050405020304" pitchFamily="18" charset="0"/>
                <a:cs typeface="Times New Roman" panose="02020603050405020304" pitchFamily="18" charset="0"/>
              </a:rPr>
              <a:t> problem that business face is high value delivery charge</a:t>
            </a:r>
          </a:p>
        </p:txBody>
      </p:sp>
      <p:sp>
        <p:nvSpPr>
          <p:cNvPr id="3" name="Slide Number Placeholder 2">
            <a:extLst>
              <a:ext uri="{FF2B5EF4-FFF2-40B4-BE49-F238E27FC236}">
                <a16:creationId xmlns:a16="http://schemas.microsoft.com/office/drawing/2014/main" id="{EB5F9B50-CED9-4961-91E8-058BE256771F}"/>
              </a:ext>
            </a:extLst>
          </p:cNvPr>
          <p:cNvSpPr>
            <a:spLocks noGrp="1"/>
          </p:cNvSpPr>
          <p:nvPr>
            <p:ph type="sldNum" sz="quarter" idx="12"/>
          </p:nvPr>
        </p:nvSpPr>
        <p:spPr/>
        <p:txBody>
          <a:bodyPr/>
          <a:lstStyle/>
          <a:p>
            <a:fld id="{9EC71654-96A5-4280-94F3-931C61A9F92C}" type="slidenum">
              <a:rPr lang="en-US" smtClean="0"/>
              <a:pPr/>
              <a:t>5</a:t>
            </a:fld>
            <a:endParaRPr lang="en-US" dirty="0"/>
          </a:p>
        </p:txBody>
      </p:sp>
      <p:graphicFrame>
        <p:nvGraphicFramePr>
          <p:cNvPr id="4" name="Chart 3">
            <a:extLst>
              <a:ext uri="{FF2B5EF4-FFF2-40B4-BE49-F238E27FC236}">
                <a16:creationId xmlns:a16="http://schemas.microsoft.com/office/drawing/2014/main" id="{1CBFE7B6-6B2E-E6F7-34C4-B6B71304E5EF}"/>
              </a:ext>
            </a:extLst>
          </p:cNvPr>
          <p:cNvGraphicFramePr>
            <a:graphicFrameLocks/>
          </p:cNvGraphicFramePr>
          <p:nvPr>
            <p:extLst>
              <p:ext uri="{D42A27DB-BD31-4B8C-83A1-F6EECF244321}">
                <p14:modId xmlns:p14="http://schemas.microsoft.com/office/powerpoint/2010/main" val="3228422246"/>
              </p:ext>
            </p:extLst>
          </p:nvPr>
        </p:nvGraphicFramePr>
        <p:xfrm>
          <a:off x="880186" y="1502228"/>
          <a:ext cx="6108441" cy="3424335"/>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308F25F1-2AC0-3944-337E-2FD8FDAB03A0}"/>
              </a:ext>
            </a:extLst>
          </p:cNvPr>
          <p:cNvSpPr txBox="1"/>
          <p:nvPr/>
        </p:nvSpPr>
        <p:spPr>
          <a:xfrm>
            <a:off x="880186" y="5247696"/>
            <a:ext cx="5766317" cy="369332"/>
          </a:xfrm>
          <a:prstGeom prst="rect">
            <a:avLst/>
          </a:prstGeom>
          <a:noFill/>
        </p:spPr>
        <p:txBody>
          <a:bodyPr wrap="square" rtlCol="0">
            <a:spAutoFit/>
          </a:bodyPr>
          <a:lstStyle/>
          <a:p>
            <a:pPr algn="ctr"/>
            <a:r>
              <a:rPr lang="en-IN" dirty="0"/>
              <a:t>Details of cement sales chart</a:t>
            </a:r>
          </a:p>
        </p:txBody>
      </p:sp>
      <p:sp>
        <p:nvSpPr>
          <p:cNvPr id="7" name="TextBox 6">
            <a:extLst>
              <a:ext uri="{FF2B5EF4-FFF2-40B4-BE49-F238E27FC236}">
                <a16:creationId xmlns:a16="http://schemas.microsoft.com/office/drawing/2014/main" id="{E894F02A-53FA-45E1-49B0-0BD78C787E20}"/>
              </a:ext>
            </a:extLst>
          </p:cNvPr>
          <p:cNvSpPr txBox="1"/>
          <p:nvPr/>
        </p:nvSpPr>
        <p:spPr>
          <a:xfrm>
            <a:off x="8173615" y="3312368"/>
            <a:ext cx="3507321" cy="2862322"/>
          </a:xfrm>
          <a:prstGeom prst="rect">
            <a:avLst/>
          </a:prstGeom>
          <a:noFill/>
        </p:spPr>
        <p:txBody>
          <a:bodyPr wrap="square" rtlCol="0">
            <a:spAutoFit/>
          </a:bodyPr>
          <a:lstStyle/>
          <a:p>
            <a:pPr marL="285750" indent="-285750" algn="just">
              <a:buFont typeface="Arial" panose="020B0604020202020204" pitchFamily="34" charset="0"/>
              <a:buChar char="•"/>
            </a:pPr>
            <a:r>
              <a:rPr lang="en-US" b="0" i="0" dirty="0">
                <a:solidFill>
                  <a:srgbClr val="374151"/>
                </a:solidFill>
                <a:effectLst/>
              </a:rPr>
              <a:t>The volume Pareto analysis reveals that 80% of cement sales are concentrated in three primary locations: </a:t>
            </a:r>
            <a:r>
              <a:rPr lang="en-US" b="0" i="0" dirty="0" err="1">
                <a:solidFill>
                  <a:srgbClr val="374151"/>
                </a:solidFill>
                <a:effectLst/>
              </a:rPr>
              <a:t>Rajgir</a:t>
            </a:r>
            <a:r>
              <a:rPr lang="en-US" b="0" i="0" dirty="0">
                <a:solidFill>
                  <a:srgbClr val="374151"/>
                </a:solidFill>
                <a:effectLst/>
              </a:rPr>
              <a:t> Stadium, Nalanda University, and </a:t>
            </a:r>
            <a:r>
              <a:rPr lang="en-US" b="0" i="0" dirty="0" err="1">
                <a:solidFill>
                  <a:srgbClr val="374151"/>
                </a:solidFill>
                <a:effectLst/>
              </a:rPr>
              <a:t>Nawada</a:t>
            </a:r>
            <a:r>
              <a:rPr lang="en-US" b="0" i="0" dirty="0">
                <a:solidFill>
                  <a:srgbClr val="374151"/>
                </a:solidFill>
                <a:effectLst/>
              </a:rPr>
              <a:t>. </a:t>
            </a:r>
          </a:p>
          <a:p>
            <a:pPr marL="285750" indent="-285750" algn="just">
              <a:buFont typeface="Arial" panose="020B0604020202020204" pitchFamily="34" charset="0"/>
              <a:buChar char="•"/>
            </a:pPr>
            <a:r>
              <a:rPr lang="en-US" b="0" i="0" dirty="0">
                <a:solidFill>
                  <a:srgbClr val="374151"/>
                </a:solidFill>
                <a:effectLst/>
              </a:rPr>
              <a:t>Specifically, </a:t>
            </a:r>
            <a:r>
              <a:rPr lang="en-US" b="0" i="0" dirty="0" err="1">
                <a:solidFill>
                  <a:srgbClr val="374151"/>
                </a:solidFill>
                <a:effectLst/>
              </a:rPr>
              <a:t>Rajgir</a:t>
            </a:r>
            <a:r>
              <a:rPr lang="en-US" b="0" i="0" dirty="0">
                <a:solidFill>
                  <a:srgbClr val="374151"/>
                </a:solidFill>
                <a:effectLst/>
              </a:rPr>
              <a:t> City accounts for 31% of the cement sales, Nalanda contributes 25%, and </a:t>
            </a:r>
            <a:r>
              <a:rPr lang="en-US" b="0" i="0" dirty="0" err="1">
                <a:solidFill>
                  <a:srgbClr val="374151"/>
                </a:solidFill>
                <a:effectLst/>
              </a:rPr>
              <a:t>Nawada</a:t>
            </a:r>
            <a:r>
              <a:rPr lang="en-US" b="0" i="0" dirty="0">
                <a:solidFill>
                  <a:srgbClr val="374151"/>
                </a:solidFill>
                <a:effectLst/>
              </a:rPr>
              <a:t> constitutes 21%.</a:t>
            </a:r>
          </a:p>
        </p:txBody>
      </p:sp>
      <p:sp>
        <p:nvSpPr>
          <p:cNvPr id="6" name="TextBox 5">
            <a:extLst>
              <a:ext uri="{FF2B5EF4-FFF2-40B4-BE49-F238E27FC236}">
                <a16:creationId xmlns:a16="http://schemas.microsoft.com/office/drawing/2014/main" id="{16125F50-ADAE-B7BE-A4A8-4B4F0B443FD6}"/>
              </a:ext>
            </a:extLst>
          </p:cNvPr>
          <p:cNvSpPr txBox="1"/>
          <p:nvPr/>
        </p:nvSpPr>
        <p:spPr>
          <a:xfrm>
            <a:off x="494522" y="6347736"/>
            <a:ext cx="1931437" cy="276999"/>
          </a:xfrm>
          <a:prstGeom prst="rect">
            <a:avLst/>
          </a:prstGeom>
          <a:solidFill>
            <a:schemeClr val="bg1"/>
          </a:solidFill>
        </p:spPr>
        <p:txBody>
          <a:bodyPr wrap="square" rtlCol="0">
            <a:spAutoFit/>
          </a:bodyPr>
          <a:lstStyle/>
          <a:p>
            <a:r>
              <a:rPr lang="en-US" sz="1200" dirty="0">
                <a:solidFill>
                  <a:schemeClr val="accent3">
                    <a:lumMod val="75000"/>
                    <a:lumOff val="25000"/>
                  </a:schemeClr>
                </a:solidFill>
              </a:rPr>
              <a:t>BDM PROJECT</a:t>
            </a:r>
            <a:endParaRPr lang="en-IN" sz="1200" dirty="0">
              <a:solidFill>
                <a:schemeClr val="accent3">
                  <a:lumMod val="75000"/>
                  <a:lumOff val="25000"/>
                </a:schemeClr>
              </a:solidFill>
            </a:endParaRPr>
          </a:p>
        </p:txBody>
      </p:sp>
    </p:spTree>
    <p:extLst>
      <p:ext uri="{BB962C8B-B14F-4D97-AF65-F5344CB8AC3E}">
        <p14:creationId xmlns:p14="http://schemas.microsoft.com/office/powerpoint/2010/main" val="1169930804"/>
      </p:ext>
    </p:extLst>
  </p:cSld>
  <p:clrMapOvr>
    <a:masterClrMapping/>
  </p:clrMapOvr>
  <mc:AlternateContent xmlns:mc="http://schemas.openxmlformats.org/markup-compatibility/2006" xmlns:p14="http://schemas.microsoft.com/office/powerpoint/2010/main">
    <mc:Choice Requires="p14">
      <p:transition spd="slow" p14:dur="2000" advTm="6715"/>
    </mc:Choice>
    <mc:Fallback xmlns="">
      <p:transition spd="slow" advTm="6715"/>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625151" y="223936"/>
            <a:ext cx="11485136" cy="755779"/>
          </a:xfrm>
        </p:spPr>
        <p:style>
          <a:lnRef idx="2">
            <a:schemeClr val="accent2">
              <a:shade val="15000"/>
            </a:schemeClr>
          </a:lnRef>
          <a:fillRef idx="1">
            <a:schemeClr val="accent2"/>
          </a:fillRef>
          <a:effectRef idx="0">
            <a:schemeClr val="accent2"/>
          </a:effectRef>
          <a:fontRef idx="minor">
            <a:schemeClr val="lt1"/>
          </a:fontRef>
        </p:style>
        <p:txBody>
          <a:bodyPr/>
          <a:lstStyle/>
          <a:p>
            <a:br>
              <a:rPr lang="en-IN" sz="1800" dirty="0">
                <a:cs typeface="Times New Roman" panose="02020603050405020304" pitchFamily="18" charset="0"/>
              </a:rPr>
            </a:br>
            <a:r>
              <a:rPr lang="en-US" sz="2000" b="0" i="0" dirty="0">
                <a:solidFill>
                  <a:schemeClr val="bg1"/>
                </a:solidFill>
                <a:effectLst/>
                <a:cs typeface="Times New Roman" panose="02020603050405020304" pitchFamily="18" charset="0"/>
              </a:rPr>
              <a:t>.</a:t>
            </a:r>
            <a:br>
              <a:rPr lang="en-IN" sz="1600" dirty="0">
                <a:cs typeface="Times New Roman" panose="02020603050405020304" pitchFamily="18" charset="0"/>
              </a:rPr>
            </a:br>
            <a:br>
              <a:rPr lang="en-IN" sz="2400" dirty="0">
                <a:solidFill>
                  <a:schemeClr val="bg1"/>
                </a:solidFill>
                <a:cs typeface="Times New Roman" panose="02020603050405020304" pitchFamily="18" charset="0"/>
              </a:rPr>
            </a:br>
            <a:r>
              <a:rPr lang="en-IN" sz="2000" dirty="0">
                <a:solidFill>
                  <a:schemeClr val="bg1"/>
                </a:solidFill>
                <a:latin typeface="Times New Roman" panose="02020603050405020304" pitchFamily="18" charset="0"/>
                <a:cs typeface="Times New Roman" panose="02020603050405020304" pitchFamily="18" charset="0"/>
              </a:rPr>
              <a:t>2nd major problem is to Analysing the month where company fails to meet its target.</a:t>
            </a:r>
            <a:endParaRPr lang="en-US" sz="2000" dirty="0">
              <a:solidFill>
                <a:schemeClr val="bg1"/>
              </a:solidFill>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2DF7A721-F9AB-3C64-E18E-15AC560C6993}"/>
              </a:ext>
            </a:extLst>
          </p:cNvPr>
          <p:cNvSpPr txBox="1"/>
          <p:nvPr/>
        </p:nvSpPr>
        <p:spPr>
          <a:xfrm>
            <a:off x="8682153" y="3006060"/>
            <a:ext cx="3239400" cy="3693319"/>
          </a:xfrm>
          <a:prstGeom prst="rect">
            <a:avLst/>
          </a:prstGeom>
          <a:noFill/>
        </p:spPr>
        <p:txBody>
          <a:bodyPr wrap="square" rtlCol="0">
            <a:spAutoFit/>
          </a:bodyPr>
          <a:lstStyle/>
          <a:p>
            <a:pPr marL="285750" indent="-285750" algn="just">
              <a:buFont typeface="Arial" panose="020B0604020202020204" pitchFamily="34" charset="0"/>
              <a:buChar char="•"/>
            </a:pPr>
            <a:r>
              <a:rPr lang="en-US" b="0" i="0" dirty="0">
                <a:solidFill>
                  <a:srgbClr val="374151"/>
                </a:solidFill>
                <a:effectLst/>
              </a:rPr>
              <a:t>During the months of May to July, the sales of cement fall significantly below the set targets. </a:t>
            </a:r>
          </a:p>
          <a:p>
            <a:pPr marL="285750" indent="-285750" algn="just">
              <a:buFont typeface="Arial" panose="020B0604020202020204" pitchFamily="34" charset="0"/>
              <a:buChar char="•"/>
            </a:pPr>
            <a:r>
              <a:rPr lang="en-US" b="0" i="0" dirty="0">
                <a:solidFill>
                  <a:srgbClr val="374151"/>
                </a:solidFill>
                <a:effectLst/>
              </a:rPr>
              <a:t>March stands out as the month with the highest sales, surpassing the targets.</a:t>
            </a:r>
          </a:p>
          <a:p>
            <a:pPr marL="285750" indent="-285750" algn="just">
              <a:buFont typeface="Arial" panose="020B0604020202020204" pitchFamily="34" charset="0"/>
              <a:buChar char="•"/>
            </a:pPr>
            <a:r>
              <a:rPr lang="en-US" b="0" i="0" dirty="0">
                <a:solidFill>
                  <a:srgbClr val="374151"/>
                </a:solidFill>
                <a:effectLst/>
              </a:rPr>
              <a:t> On the other hand, January, February, April, October, and December are the months in which the sales either meet or exceed the set targets.</a:t>
            </a:r>
            <a:r>
              <a:rPr lang="en-US" dirty="0">
                <a:solidFill>
                  <a:schemeClr val="accent3">
                    <a:lumMod val="75000"/>
                    <a:lumOff val="25000"/>
                  </a:schemeClr>
                </a:solidFill>
              </a:rPr>
              <a:t>.</a:t>
            </a:r>
          </a:p>
          <a:p>
            <a:pPr marL="285750" indent="-285750">
              <a:buFont typeface="Arial" panose="020B0604020202020204" pitchFamily="34" charset="0"/>
              <a:buChar char="•"/>
            </a:pPr>
            <a:endParaRPr lang="en-IN" dirty="0"/>
          </a:p>
        </p:txBody>
      </p:sp>
      <p:graphicFrame>
        <p:nvGraphicFramePr>
          <p:cNvPr id="3" name="Chart 2">
            <a:extLst>
              <a:ext uri="{FF2B5EF4-FFF2-40B4-BE49-F238E27FC236}">
                <a16:creationId xmlns:a16="http://schemas.microsoft.com/office/drawing/2014/main" id="{4CD59B6C-D3B6-AC18-F4D1-4C66E0A3A164}"/>
              </a:ext>
            </a:extLst>
          </p:cNvPr>
          <p:cNvGraphicFramePr>
            <a:graphicFrameLocks/>
          </p:cNvGraphicFramePr>
          <p:nvPr>
            <p:extLst>
              <p:ext uri="{D42A27DB-BD31-4B8C-83A1-F6EECF244321}">
                <p14:modId xmlns:p14="http://schemas.microsoft.com/office/powerpoint/2010/main" val="1503893635"/>
              </p:ext>
            </p:extLst>
          </p:nvPr>
        </p:nvGraphicFramePr>
        <p:xfrm>
          <a:off x="857871" y="1912775"/>
          <a:ext cx="7129132" cy="4054151"/>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F18A475B-C941-C29A-038A-3FC41E7C239C}"/>
              </a:ext>
            </a:extLst>
          </p:cNvPr>
          <p:cNvSpPr txBox="1"/>
          <p:nvPr/>
        </p:nvSpPr>
        <p:spPr>
          <a:xfrm>
            <a:off x="494522" y="6347736"/>
            <a:ext cx="1931437" cy="276999"/>
          </a:xfrm>
          <a:prstGeom prst="rect">
            <a:avLst/>
          </a:prstGeom>
          <a:solidFill>
            <a:schemeClr val="bg1"/>
          </a:solidFill>
        </p:spPr>
        <p:txBody>
          <a:bodyPr wrap="square" rtlCol="0">
            <a:spAutoFit/>
          </a:bodyPr>
          <a:lstStyle/>
          <a:p>
            <a:r>
              <a:rPr lang="en-US" sz="1200" dirty="0">
                <a:solidFill>
                  <a:schemeClr val="accent3">
                    <a:lumMod val="75000"/>
                    <a:lumOff val="25000"/>
                  </a:schemeClr>
                </a:solidFill>
              </a:rPr>
              <a:t>BDM PROJECT</a:t>
            </a:r>
            <a:endParaRPr lang="en-IN" sz="1200" dirty="0">
              <a:solidFill>
                <a:schemeClr val="accent3">
                  <a:lumMod val="75000"/>
                  <a:lumOff val="25000"/>
                </a:schemeClr>
              </a:solidFill>
            </a:endParaRPr>
          </a:p>
        </p:txBody>
      </p:sp>
    </p:spTree>
    <p:extLst>
      <p:ext uri="{BB962C8B-B14F-4D97-AF65-F5344CB8AC3E}">
        <p14:creationId xmlns:p14="http://schemas.microsoft.com/office/powerpoint/2010/main" val="688656153"/>
      </p:ext>
    </p:extLst>
  </p:cSld>
  <p:clrMapOvr>
    <a:masterClrMapping/>
  </p:clrMapOvr>
  <mc:AlternateContent xmlns:mc="http://schemas.openxmlformats.org/markup-compatibility/2006" xmlns:p14="http://schemas.microsoft.com/office/powerpoint/2010/main">
    <mc:Choice Requires="p14">
      <p:transition spd="slow" p14:dur="2000" advTm="69721"/>
    </mc:Choice>
    <mc:Fallback xmlns="">
      <p:transition spd="slow" advTm="6972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CB5A9-6772-1836-FDFD-C4DEFCC56EE7}"/>
              </a:ext>
            </a:extLst>
          </p:cNvPr>
          <p:cNvSpPr>
            <a:spLocks noGrp="1"/>
          </p:cNvSpPr>
          <p:nvPr>
            <p:ph type="title"/>
          </p:nvPr>
        </p:nvSpPr>
        <p:spPr>
          <a:xfrm>
            <a:off x="802433" y="293274"/>
            <a:ext cx="11274652" cy="549286"/>
          </a:xfrm>
        </p:spPr>
        <p:style>
          <a:lnRef idx="2">
            <a:schemeClr val="accent2">
              <a:shade val="50000"/>
            </a:schemeClr>
          </a:lnRef>
          <a:fillRef idx="1">
            <a:schemeClr val="accent2"/>
          </a:fillRef>
          <a:effectRef idx="0">
            <a:schemeClr val="accent2"/>
          </a:effectRef>
          <a:fontRef idx="minor">
            <a:schemeClr val="lt1"/>
          </a:fontRef>
        </p:style>
        <p:txBody>
          <a:bodyPr/>
          <a:lstStyle/>
          <a:p>
            <a:r>
              <a:rPr lang="en-US" sz="2000" dirty="0">
                <a:solidFill>
                  <a:schemeClr val="bg1"/>
                </a:solidFill>
                <a:latin typeface="Times New Roman" panose="02020603050405020304" pitchFamily="18" charset="0"/>
                <a:cs typeface="Times New Roman" panose="02020603050405020304" pitchFamily="18" charset="0"/>
              </a:rPr>
              <a:t>3</a:t>
            </a:r>
            <a:r>
              <a:rPr lang="en-US" sz="2000" baseline="30000" dirty="0">
                <a:solidFill>
                  <a:schemeClr val="bg1"/>
                </a:solidFill>
                <a:latin typeface="Times New Roman" panose="02020603050405020304" pitchFamily="18" charset="0"/>
                <a:cs typeface="Times New Roman" panose="02020603050405020304" pitchFamily="18" charset="0"/>
              </a:rPr>
              <a:t>rd</a:t>
            </a:r>
            <a:r>
              <a:rPr lang="en-US" sz="2000" dirty="0">
                <a:solidFill>
                  <a:schemeClr val="bg1"/>
                </a:solidFill>
                <a:latin typeface="Times New Roman" panose="02020603050405020304" pitchFamily="18" charset="0"/>
                <a:cs typeface="Times New Roman" panose="02020603050405020304" pitchFamily="18" charset="0"/>
              </a:rPr>
              <a:t> problem is to analysis firm’s overall performance over given period of data.</a:t>
            </a:r>
            <a:endParaRPr lang="en-IN" sz="2000" dirty="0">
              <a:solidFill>
                <a:schemeClr val="bg1"/>
              </a:solidFill>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3B1560BC-9D57-03D0-5DDE-BD8938EE52DB}"/>
              </a:ext>
            </a:extLst>
          </p:cNvPr>
          <p:cNvSpPr>
            <a:spLocks noGrp="1"/>
          </p:cNvSpPr>
          <p:nvPr>
            <p:ph type="sldNum" sz="quarter" idx="12"/>
          </p:nvPr>
        </p:nvSpPr>
        <p:spPr/>
        <p:txBody>
          <a:bodyPr/>
          <a:lstStyle/>
          <a:p>
            <a:fld id="{9EC71654-96A5-4280-94F3-931C61A9F92C}" type="slidenum">
              <a:rPr lang="en-US" noProof="0" smtClean="0"/>
              <a:pPr/>
              <a:t>7</a:t>
            </a:fld>
            <a:endParaRPr lang="en-US" noProof="0" dirty="0"/>
          </a:p>
        </p:txBody>
      </p:sp>
      <p:graphicFrame>
        <p:nvGraphicFramePr>
          <p:cNvPr id="4" name="Chart 3">
            <a:extLst>
              <a:ext uri="{FF2B5EF4-FFF2-40B4-BE49-F238E27FC236}">
                <a16:creationId xmlns:a16="http://schemas.microsoft.com/office/drawing/2014/main" id="{5A54746A-3DDB-AD90-8142-6A10AC765314}"/>
              </a:ext>
            </a:extLst>
          </p:cNvPr>
          <p:cNvGraphicFramePr>
            <a:graphicFrameLocks/>
          </p:cNvGraphicFramePr>
          <p:nvPr>
            <p:extLst>
              <p:ext uri="{D42A27DB-BD31-4B8C-83A1-F6EECF244321}">
                <p14:modId xmlns:p14="http://schemas.microsoft.com/office/powerpoint/2010/main" val="1438377082"/>
              </p:ext>
            </p:extLst>
          </p:nvPr>
        </p:nvGraphicFramePr>
        <p:xfrm>
          <a:off x="954477" y="1598798"/>
          <a:ext cx="5353016" cy="347662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F5CD562C-D3DA-DC1C-5781-050B499E9018}"/>
              </a:ext>
            </a:extLst>
          </p:cNvPr>
          <p:cNvGraphicFramePr>
            <a:graphicFrameLocks/>
          </p:cNvGraphicFramePr>
          <p:nvPr>
            <p:extLst>
              <p:ext uri="{D42A27DB-BD31-4B8C-83A1-F6EECF244321}">
                <p14:modId xmlns:p14="http://schemas.microsoft.com/office/powerpoint/2010/main" val="1814970035"/>
              </p:ext>
            </p:extLst>
          </p:nvPr>
        </p:nvGraphicFramePr>
        <p:xfrm>
          <a:off x="6750253" y="1210259"/>
          <a:ext cx="5068911" cy="3594577"/>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24D3D957-BC14-3B27-22CF-30C6CC877DCA}"/>
              </a:ext>
            </a:extLst>
          </p:cNvPr>
          <p:cNvSpPr txBox="1"/>
          <p:nvPr/>
        </p:nvSpPr>
        <p:spPr>
          <a:xfrm>
            <a:off x="1879244" y="909004"/>
            <a:ext cx="7705725" cy="369332"/>
          </a:xfrm>
          <a:prstGeom prst="rect">
            <a:avLst/>
          </a:prstGeom>
          <a:noFill/>
        </p:spPr>
        <p:txBody>
          <a:bodyPr wrap="square" rtlCol="0">
            <a:spAutoFit/>
          </a:bodyPr>
          <a:lstStyle/>
          <a:p>
            <a:pPr algn="ctr"/>
            <a:r>
              <a:rPr lang="en-IN" dirty="0">
                <a:solidFill>
                  <a:srgbClr val="FF0000"/>
                </a:solidFill>
              </a:rPr>
              <a:t>Heavy weight products analysis</a:t>
            </a:r>
          </a:p>
        </p:txBody>
      </p:sp>
      <p:sp>
        <p:nvSpPr>
          <p:cNvPr id="6" name="TextBox 5">
            <a:extLst>
              <a:ext uri="{FF2B5EF4-FFF2-40B4-BE49-F238E27FC236}">
                <a16:creationId xmlns:a16="http://schemas.microsoft.com/office/drawing/2014/main" id="{9A506E34-9C1A-C844-9F16-6BE2632DECF8}"/>
              </a:ext>
            </a:extLst>
          </p:cNvPr>
          <p:cNvSpPr txBox="1"/>
          <p:nvPr/>
        </p:nvSpPr>
        <p:spPr>
          <a:xfrm>
            <a:off x="1250303" y="5365102"/>
            <a:ext cx="4581331" cy="923330"/>
          </a:xfrm>
          <a:prstGeom prst="rect">
            <a:avLst/>
          </a:prstGeom>
          <a:noFill/>
        </p:spPr>
        <p:txBody>
          <a:bodyPr wrap="square" rtlCol="0">
            <a:spAutoFit/>
          </a:bodyPr>
          <a:lstStyle/>
          <a:p>
            <a:pPr marL="285750" indent="-285750" algn="just">
              <a:buFont typeface="Arial" panose="020B0604020202020204" pitchFamily="34" charset="0"/>
              <a:buChar char="•"/>
            </a:pPr>
            <a:r>
              <a:rPr lang="en-US" b="0" i="0" dirty="0">
                <a:solidFill>
                  <a:srgbClr val="374151"/>
                </a:solidFill>
                <a:effectLst/>
              </a:rPr>
              <a:t>Yellow sand, 10 mm metal, and filling sand account for 40%, 18%, and 17% of the total volume sales, respectively</a:t>
            </a:r>
            <a:r>
              <a:rPr lang="en-US" b="0" i="0" dirty="0">
                <a:solidFill>
                  <a:srgbClr val="374151"/>
                </a:solidFill>
                <a:effectLst/>
                <a:latin typeface="Söhne"/>
              </a:rPr>
              <a:t>.</a:t>
            </a:r>
            <a:endParaRPr lang="en-IN" dirty="0"/>
          </a:p>
        </p:txBody>
      </p:sp>
      <p:sp>
        <p:nvSpPr>
          <p:cNvPr id="8" name="TextBox 7">
            <a:extLst>
              <a:ext uri="{FF2B5EF4-FFF2-40B4-BE49-F238E27FC236}">
                <a16:creationId xmlns:a16="http://schemas.microsoft.com/office/drawing/2014/main" id="{1D7E8861-70EA-E4CC-56C7-54754C4BB097}"/>
              </a:ext>
            </a:extLst>
          </p:cNvPr>
          <p:cNvSpPr txBox="1"/>
          <p:nvPr/>
        </p:nvSpPr>
        <p:spPr>
          <a:xfrm>
            <a:off x="7277877" y="5159829"/>
            <a:ext cx="4161453" cy="1200329"/>
          </a:xfrm>
          <a:prstGeom prst="rect">
            <a:avLst/>
          </a:prstGeom>
          <a:noFill/>
        </p:spPr>
        <p:txBody>
          <a:bodyPr wrap="square" rtlCol="0">
            <a:spAutoFit/>
          </a:bodyPr>
          <a:lstStyle/>
          <a:p>
            <a:pPr marL="285750" indent="-285750" algn="just">
              <a:buFont typeface="Arial" panose="020B0604020202020204" pitchFamily="34" charset="0"/>
              <a:buChar char="•"/>
            </a:pPr>
            <a:r>
              <a:rPr lang="en-IN" dirty="0"/>
              <a:t>Metal 10 mm, yellow sand ,metal 20 mm and filling sand contribute 28 %,26 %,21 % and 8% respectively to total revenue.</a:t>
            </a:r>
          </a:p>
        </p:txBody>
      </p:sp>
      <p:sp>
        <p:nvSpPr>
          <p:cNvPr id="9" name="TextBox 8">
            <a:extLst>
              <a:ext uri="{FF2B5EF4-FFF2-40B4-BE49-F238E27FC236}">
                <a16:creationId xmlns:a16="http://schemas.microsoft.com/office/drawing/2014/main" id="{FDF7CD86-0013-6CB2-12D7-C1DA5A99E3F8}"/>
              </a:ext>
            </a:extLst>
          </p:cNvPr>
          <p:cNvSpPr txBox="1"/>
          <p:nvPr/>
        </p:nvSpPr>
        <p:spPr>
          <a:xfrm>
            <a:off x="494522" y="6366398"/>
            <a:ext cx="1931437" cy="276999"/>
          </a:xfrm>
          <a:prstGeom prst="rect">
            <a:avLst/>
          </a:prstGeom>
          <a:solidFill>
            <a:schemeClr val="bg1"/>
          </a:solidFill>
        </p:spPr>
        <p:txBody>
          <a:bodyPr wrap="square" rtlCol="0">
            <a:spAutoFit/>
          </a:bodyPr>
          <a:lstStyle/>
          <a:p>
            <a:r>
              <a:rPr lang="en-US" sz="1200" dirty="0">
                <a:solidFill>
                  <a:schemeClr val="accent3">
                    <a:lumMod val="75000"/>
                    <a:lumOff val="25000"/>
                  </a:schemeClr>
                </a:solidFill>
              </a:rPr>
              <a:t>BDM PROJECT</a:t>
            </a:r>
            <a:endParaRPr lang="en-IN" sz="1200" dirty="0">
              <a:solidFill>
                <a:schemeClr val="accent3">
                  <a:lumMod val="75000"/>
                  <a:lumOff val="25000"/>
                </a:schemeClr>
              </a:solidFill>
            </a:endParaRPr>
          </a:p>
        </p:txBody>
      </p:sp>
    </p:spTree>
    <p:extLst>
      <p:ext uri="{BB962C8B-B14F-4D97-AF65-F5344CB8AC3E}">
        <p14:creationId xmlns:p14="http://schemas.microsoft.com/office/powerpoint/2010/main" val="1738790227"/>
      </p:ext>
    </p:extLst>
  </p:cSld>
  <p:clrMapOvr>
    <a:masterClrMapping/>
  </p:clrMapOvr>
  <mc:AlternateContent xmlns:mc="http://schemas.openxmlformats.org/markup-compatibility/2006" xmlns:p14="http://schemas.microsoft.com/office/powerpoint/2010/main">
    <mc:Choice Requires="p14">
      <p:transition spd="slow" p14:dur="2000" advTm="3213"/>
    </mc:Choice>
    <mc:Fallback xmlns="">
      <p:transition spd="slow" advTm="3213"/>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D26D9-4925-D02E-5792-16BF2A167386}"/>
              </a:ext>
            </a:extLst>
          </p:cNvPr>
          <p:cNvSpPr>
            <a:spLocks noGrp="1"/>
          </p:cNvSpPr>
          <p:nvPr>
            <p:ph type="title"/>
          </p:nvPr>
        </p:nvSpPr>
        <p:spPr>
          <a:xfrm>
            <a:off x="755780" y="373224"/>
            <a:ext cx="10910758" cy="615822"/>
          </a:xfrm>
        </p:spPr>
        <p:style>
          <a:lnRef idx="2">
            <a:schemeClr val="accent2">
              <a:shade val="50000"/>
            </a:schemeClr>
          </a:lnRef>
          <a:fillRef idx="1">
            <a:schemeClr val="accent2"/>
          </a:fillRef>
          <a:effectRef idx="0">
            <a:schemeClr val="accent2"/>
          </a:effectRef>
          <a:fontRef idx="minor">
            <a:schemeClr val="lt1"/>
          </a:fontRef>
        </p:style>
        <p:txBody>
          <a:bodyPr/>
          <a:lstStyle/>
          <a:p>
            <a:r>
              <a:rPr lang="en-US" sz="2000" dirty="0">
                <a:latin typeface="Times New Roman" panose="02020603050405020304" pitchFamily="18" charset="0"/>
                <a:cs typeface="Times New Roman" panose="02020603050405020304" pitchFamily="18" charset="0"/>
              </a:rPr>
              <a:t>3</a:t>
            </a:r>
            <a:r>
              <a:rPr lang="en-US" sz="2000" baseline="30000" dirty="0">
                <a:latin typeface="Times New Roman" panose="02020603050405020304" pitchFamily="18" charset="0"/>
                <a:cs typeface="Times New Roman" panose="02020603050405020304" pitchFamily="18" charset="0"/>
              </a:rPr>
              <a:t>rd</a:t>
            </a:r>
            <a:r>
              <a:rPr lang="en-US" sz="2000" dirty="0">
                <a:latin typeface="Times New Roman" panose="02020603050405020304" pitchFamily="18" charset="0"/>
                <a:cs typeface="Times New Roman" panose="02020603050405020304" pitchFamily="18" charset="0"/>
              </a:rPr>
              <a:t> problem is to analysis firm’s overall performance over given period of data</a:t>
            </a:r>
            <a:r>
              <a:rPr lang="en-US" sz="2000" dirty="0">
                <a:solidFill>
                  <a:schemeClr val="accent3">
                    <a:lumMod val="75000"/>
                    <a:lumOff val="25000"/>
                  </a:schemeClr>
                </a:solidFill>
                <a:latin typeface="Times New Roman" panose="02020603050405020304" pitchFamily="18" charset="0"/>
                <a:cs typeface="Times New Roman" panose="02020603050405020304" pitchFamily="18" charset="0"/>
              </a:rPr>
              <a:t>.</a:t>
            </a:r>
            <a:endParaRPr lang="en-IN" sz="2000" dirty="0"/>
          </a:p>
        </p:txBody>
      </p:sp>
      <p:sp>
        <p:nvSpPr>
          <p:cNvPr id="3" name="Slide Number Placeholder 2">
            <a:extLst>
              <a:ext uri="{FF2B5EF4-FFF2-40B4-BE49-F238E27FC236}">
                <a16:creationId xmlns:a16="http://schemas.microsoft.com/office/drawing/2014/main" id="{FF8FF02B-57CC-AAC7-76B3-DF536BC27C44}"/>
              </a:ext>
            </a:extLst>
          </p:cNvPr>
          <p:cNvSpPr>
            <a:spLocks noGrp="1"/>
          </p:cNvSpPr>
          <p:nvPr>
            <p:ph type="sldNum" sz="quarter" idx="12"/>
          </p:nvPr>
        </p:nvSpPr>
        <p:spPr/>
        <p:txBody>
          <a:bodyPr/>
          <a:lstStyle/>
          <a:p>
            <a:fld id="{9EC71654-96A5-4280-94F3-931C61A9F92C}" type="slidenum">
              <a:rPr lang="en-US" noProof="0" smtClean="0"/>
              <a:pPr/>
              <a:t>8</a:t>
            </a:fld>
            <a:endParaRPr lang="en-US" noProof="0" dirty="0"/>
          </a:p>
        </p:txBody>
      </p:sp>
      <p:graphicFrame>
        <p:nvGraphicFramePr>
          <p:cNvPr id="8" name="Chart 7">
            <a:extLst>
              <a:ext uri="{FF2B5EF4-FFF2-40B4-BE49-F238E27FC236}">
                <a16:creationId xmlns:a16="http://schemas.microsoft.com/office/drawing/2014/main" id="{BA813ADA-C46B-B192-D91E-6F161F35E8C2}"/>
              </a:ext>
            </a:extLst>
          </p:cNvPr>
          <p:cNvGraphicFramePr>
            <a:graphicFrameLocks/>
          </p:cNvGraphicFramePr>
          <p:nvPr>
            <p:extLst>
              <p:ext uri="{D42A27DB-BD31-4B8C-83A1-F6EECF244321}">
                <p14:modId xmlns:p14="http://schemas.microsoft.com/office/powerpoint/2010/main" val="1174719929"/>
              </p:ext>
            </p:extLst>
          </p:nvPr>
        </p:nvGraphicFramePr>
        <p:xfrm>
          <a:off x="7405979" y="2028436"/>
          <a:ext cx="4444482" cy="3135086"/>
        </p:xfrm>
        <a:graphic>
          <a:graphicData uri="http://schemas.openxmlformats.org/drawingml/2006/chart">
            <c:chart xmlns:c="http://schemas.openxmlformats.org/drawingml/2006/chart" xmlns:r="http://schemas.openxmlformats.org/officeDocument/2006/relationships" r:id="rId2"/>
          </a:graphicData>
        </a:graphic>
      </p:graphicFrame>
      <p:sp>
        <p:nvSpPr>
          <p:cNvPr id="10" name="TextBox 9">
            <a:extLst>
              <a:ext uri="{FF2B5EF4-FFF2-40B4-BE49-F238E27FC236}">
                <a16:creationId xmlns:a16="http://schemas.microsoft.com/office/drawing/2014/main" id="{3A88AA25-D92E-D692-584A-6E6FF30CF661}"/>
              </a:ext>
            </a:extLst>
          </p:cNvPr>
          <p:cNvSpPr txBox="1"/>
          <p:nvPr/>
        </p:nvSpPr>
        <p:spPr>
          <a:xfrm>
            <a:off x="494522" y="6347736"/>
            <a:ext cx="1931437" cy="276999"/>
          </a:xfrm>
          <a:prstGeom prst="rect">
            <a:avLst/>
          </a:prstGeom>
          <a:solidFill>
            <a:schemeClr val="bg1"/>
          </a:solidFill>
        </p:spPr>
        <p:txBody>
          <a:bodyPr wrap="square" rtlCol="0">
            <a:spAutoFit/>
          </a:bodyPr>
          <a:lstStyle/>
          <a:p>
            <a:r>
              <a:rPr lang="en-US" sz="1200" dirty="0">
                <a:solidFill>
                  <a:schemeClr val="accent3">
                    <a:lumMod val="75000"/>
                    <a:lumOff val="25000"/>
                  </a:schemeClr>
                </a:solidFill>
              </a:rPr>
              <a:t>BDM PROJECT</a:t>
            </a:r>
            <a:endParaRPr lang="en-IN" sz="1200" dirty="0">
              <a:solidFill>
                <a:schemeClr val="accent3">
                  <a:lumMod val="75000"/>
                  <a:lumOff val="25000"/>
                </a:schemeClr>
              </a:solidFill>
            </a:endParaRPr>
          </a:p>
        </p:txBody>
      </p:sp>
      <p:graphicFrame>
        <p:nvGraphicFramePr>
          <p:cNvPr id="6" name="Chart 5">
            <a:extLst>
              <a:ext uri="{FF2B5EF4-FFF2-40B4-BE49-F238E27FC236}">
                <a16:creationId xmlns:a16="http://schemas.microsoft.com/office/drawing/2014/main" id="{15640223-A5DC-8C96-4C47-F4A439354804}"/>
              </a:ext>
            </a:extLst>
          </p:cNvPr>
          <p:cNvGraphicFramePr>
            <a:graphicFrameLocks/>
          </p:cNvGraphicFramePr>
          <p:nvPr>
            <p:extLst>
              <p:ext uri="{D42A27DB-BD31-4B8C-83A1-F6EECF244321}">
                <p14:modId xmlns:p14="http://schemas.microsoft.com/office/powerpoint/2010/main" val="1927793771"/>
              </p:ext>
            </p:extLst>
          </p:nvPr>
        </p:nvGraphicFramePr>
        <p:xfrm>
          <a:off x="1156997" y="1856792"/>
          <a:ext cx="6176864" cy="341033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4979045"/>
      </p:ext>
    </p:extLst>
  </p:cSld>
  <p:clrMapOvr>
    <a:masterClrMapping/>
  </p:clrMapOvr>
  <mc:AlternateContent xmlns:mc="http://schemas.openxmlformats.org/markup-compatibility/2006" xmlns:p14="http://schemas.microsoft.com/office/powerpoint/2010/main">
    <mc:Choice Requires="p14">
      <p:transition spd="slow" p14:dur="2000" advTm="33834"/>
    </mc:Choice>
    <mc:Fallback xmlns="">
      <p:transition spd="slow" advTm="33834"/>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44B1D-A439-C601-A694-80D03BA417CB}"/>
              </a:ext>
            </a:extLst>
          </p:cNvPr>
          <p:cNvSpPr>
            <a:spLocks noGrp="1"/>
          </p:cNvSpPr>
          <p:nvPr>
            <p:ph type="title"/>
          </p:nvPr>
        </p:nvSpPr>
        <p:spPr>
          <a:xfrm>
            <a:off x="599914" y="382555"/>
            <a:ext cx="7443074" cy="597790"/>
          </a:xfrm>
        </p:spPr>
        <p:style>
          <a:lnRef idx="2">
            <a:schemeClr val="accent2">
              <a:shade val="50000"/>
            </a:schemeClr>
          </a:lnRef>
          <a:fillRef idx="1">
            <a:schemeClr val="accent2"/>
          </a:fillRef>
          <a:effectRef idx="0">
            <a:schemeClr val="accent2"/>
          </a:effectRef>
          <a:fontRef idx="minor">
            <a:schemeClr val="lt1"/>
          </a:fontRef>
        </p:style>
        <p:txBody>
          <a:bodyPr/>
          <a:lstStyle/>
          <a:p>
            <a:r>
              <a:rPr lang="en-IN" sz="2800" dirty="0">
                <a:cs typeface="Times New Roman" panose="02020603050405020304" pitchFamily="18" charset="0"/>
              </a:rPr>
              <a:t>SUGGESTIONS AND </a:t>
            </a:r>
            <a:r>
              <a:rPr lang="en-IN" sz="2800" dirty="0" err="1">
                <a:cs typeface="Times New Roman" panose="02020603050405020304" pitchFamily="18" charset="0"/>
              </a:rPr>
              <a:t>RECOmMENDATIONS</a:t>
            </a:r>
            <a:r>
              <a:rPr lang="en-IN" sz="2800" dirty="0">
                <a:cs typeface="Times New Roman" panose="02020603050405020304" pitchFamily="18" charset="0"/>
              </a:rPr>
              <a:t> :</a:t>
            </a:r>
          </a:p>
        </p:txBody>
      </p:sp>
      <p:sp>
        <p:nvSpPr>
          <p:cNvPr id="3" name="Slide Number Placeholder 2">
            <a:extLst>
              <a:ext uri="{FF2B5EF4-FFF2-40B4-BE49-F238E27FC236}">
                <a16:creationId xmlns:a16="http://schemas.microsoft.com/office/drawing/2014/main" id="{F1567010-65B2-05A3-5551-654A171DD0C6}"/>
              </a:ext>
            </a:extLst>
          </p:cNvPr>
          <p:cNvSpPr>
            <a:spLocks noGrp="1"/>
          </p:cNvSpPr>
          <p:nvPr>
            <p:ph type="sldNum" sz="quarter" idx="12"/>
          </p:nvPr>
        </p:nvSpPr>
        <p:spPr/>
        <p:txBody>
          <a:bodyPr/>
          <a:lstStyle/>
          <a:p>
            <a:fld id="{9EC71654-96A5-4280-94F3-931C61A9F92C}" type="slidenum">
              <a:rPr lang="en-US" noProof="0" smtClean="0"/>
              <a:pPr/>
              <a:t>9</a:t>
            </a:fld>
            <a:endParaRPr lang="en-US" noProof="0" dirty="0"/>
          </a:p>
        </p:txBody>
      </p:sp>
      <p:sp>
        <p:nvSpPr>
          <p:cNvPr id="4" name="TextBox 3">
            <a:extLst>
              <a:ext uri="{FF2B5EF4-FFF2-40B4-BE49-F238E27FC236}">
                <a16:creationId xmlns:a16="http://schemas.microsoft.com/office/drawing/2014/main" id="{5DFE41E4-FBC5-DC0D-D42C-986F0039E752}"/>
              </a:ext>
            </a:extLst>
          </p:cNvPr>
          <p:cNvSpPr txBox="1"/>
          <p:nvPr/>
        </p:nvSpPr>
        <p:spPr>
          <a:xfrm>
            <a:off x="606488" y="1296954"/>
            <a:ext cx="11206067" cy="1477328"/>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b="1" i="0" dirty="0">
                <a:solidFill>
                  <a:srgbClr val="374151"/>
                </a:solidFill>
                <a:effectLst/>
                <a:highlight>
                  <a:srgbClr val="C0C0C0"/>
                </a:highlight>
              </a:rPr>
              <a:t>To minimize the cost of delivering</a:t>
            </a:r>
          </a:p>
          <a:p>
            <a:pPr marL="342900" indent="-342900" algn="just">
              <a:buFont typeface="+mj-lt"/>
              <a:buAutoNum type="arabicPeriod"/>
            </a:pPr>
            <a:r>
              <a:rPr lang="en-US" b="0" i="0" dirty="0">
                <a:solidFill>
                  <a:srgbClr val="374151"/>
                </a:solidFill>
                <a:effectLst/>
              </a:rPr>
              <a:t>To optimize logistics efficiency and increase revenue potential, it is advisable to establish a store or warehouse in close proximity to the highly populated cities of </a:t>
            </a:r>
            <a:r>
              <a:rPr lang="en-US" b="0" i="0" dirty="0" err="1">
                <a:solidFill>
                  <a:srgbClr val="374151"/>
                </a:solidFill>
                <a:effectLst/>
              </a:rPr>
              <a:t>Rajgir</a:t>
            </a:r>
            <a:r>
              <a:rPr lang="en-US" b="0" i="0" dirty="0">
                <a:solidFill>
                  <a:srgbClr val="374151"/>
                </a:solidFill>
                <a:effectLst/>
              </a:rPr>
              <a:t>, Nalanda, and </a:t>
            </a:r>
            <a:r>
              <a:rPr lang="en-US" b="0" i="0" dirty="0" err="1">
                <a:solidFill>
                  <a:srgbClr val="374151"/>
                </a:solidFill>
                <a:effectLst/>
              </a:rPr>
              <a:t>Nawada</a:t>
            </a:r>
            <a:r>
              <a:rPr lang="en-US" b="0" i="0" dirty="0">
                <a:solidFill>
                  <a:srgbClr val="374151"/>
                </a:solidFill>
                <a:effectLst/>
              </a:rPr>
              <a:t>. </a:t>
            </a:r>
          </a:p>
          <a:p>
            <a:pPr marL="342900" indent="-342900" algn="just">
              <a:buFont typeface="+mj-lt"/>
              <a:buAutoNum type="arabicPeriod"/>
            </a:pPr>
            <a:r>
              <a:rPr lang="en-US" b="0" i="0" dirty="0">
                <a:solidFill>
                  <a:srgbClr val="374151"/>
                </a:solidFill>
                <a:effectLst/>
              </a:rPr>
              <a:t>This strategic decision will result in shorter distances for supply distribution, ultimately reducing transportation costs and potentially boosting revenue generation once the store is operational in these areas.</a:t>
            </a:r>
          </a:p>
        </p:txBody>
      </p:sp>
      <p:sp>
        <p:nvSpPr>
          <p:cNvPr id="6" name="TextBox 5">
            <a:extLst>
              <a:ext uri="{FF2B5EF4-FFF2-40B4-BE49-F238E27FC236}">
                <a16:creationId xmlns:a16="http://schemas.microsoft.com/office/drawing/2014/main" id="{BBB7CB2D-8CEC-925A-D435-F7A8EEA4CFED}"/>
              </a:ext>
            </a:extLst>
          </p:cNvPr>
          <p:cNvSpPr txBox="1"/>
          <p:nvPr/>
        </p:nvSpPr>
        <p:spPr>
          <a:xfrm>
            <a:off x="625150" y="3396343"/>
            <a:ext cx="11140752" cy="2308324"/>
          </a:xfrm>
          <a:prstGeom prst="rect">
            <a:avLst/>
          </a:prstGeom>
          <a:noFill/>
        </p:spPr>
        <p:txBody>
          <a:bodyPr wrap="square" rtlCol="0">
            <a:spAutoFit/>
          </a:bodyPr>
          <a:lstStyle/>
          <a:p>
            <a:r>
              <a:rPr lang="en-US" b="1" i="0" dirty="0">
                <a:solidFill>
                  <a:srgbClr val="374151"/>
                </a:solidFill>
                <a:effectLst/>
                <a:highlight>
                  <a:srgbClr val="C0C0C0"/>
                </a:highlight>
              </a:rPr>
              <a:t>To address the issue of failing to meet the company's target sales during certain months of the year.</a:t>
            </a:r>
          </a:p>
          <a:p>
            <a:pPr marL="342900" indent="-342900" algn="just">
              <a:buFont typeface="+mj-lt"/>
              <a:buAutoNum type="arabicPeriod"/>
            </a:pPr>
            <a:r>
              <a:rPr lang="en-US" b="0" i="0" dirty="0">
                <a:solidFill>
                  <a:srgbClr val="374151"/>
                </a:solidFill>
                <a:effectLst/>
              </a:rPr>
              <a:t>To notify Ultra Tech Company through email and engage with the business community to explain the reasons behind the decreased sales of cement during the monsoon season. </a:t>
            </a:r>
          </a:p>
          <a:p>
            <a:pPr marL="342900" indent="-342900" algn="just">
              <a:buFont typeface="+mj-lt"/>
              <a:buAutoNum type="arabicPeriod"/>
            </a:pPr>
            <a:r>
              <a:rPr lang="en-US" b="0" i="0" dirty="0">
                <a:solidFill>
                  <a:srgbClr val="374151"/>
                </a:solidFill>
                <a:effectLst/>
              </a:rPr>
              <a:t>During this period, there is a decline in target demand from major companies. As a solution, a scheme can be introduced for customers based on the number of bags sold, encouraging higher sales during the monsoon season.</a:t>
            </a:r>
          </a:p>
          <a:p>
            <a:pPr marL="342900" indent="-342900" algn="just">
              <a:buFont typeface="+mj-lt"/>
              <a:buAutoNum type="arabicPeriod"/>
            </a:pPr>
            <a:r>
              <a:rPr lang="en-US" b="0" i="0" dirty="0">
                <a:solidFill>
                  <a:srgbClr val="374151"/>
                </a:solidFill>
                <a:effectLst/>
              </a:rPr>
              <a:t>For increasing the ce</a:t>
            </a:r>
            <a:r>
              <a:rPr lang="en-US" dirty="0">
                <a:solidFill>
                  <a:srgbClr val="374151"/>
                </a:solidFill>
              </a:rPr>
              <a:t>ment sales partnership with real state construction company.</a:t>
            </a:r>
            <a:endParaRPr lang="en-US" b="0" i="0" dirty="0">
              <a:solidFill>
                <a:srgbClr val="374151"/>
              </a:solidFill>
              <a:effectLst/>
            </a:endParaRPr>
          </a:p>
          <a:p>
            <a:pPr marL="342900" indent="-342900" algn="just">
              <a:buFont typeface="+mj-lt"/>
              <a:buAutoNum type="arabicPeriod"/>
            </a:pPr>
            <a:endParaRPr lang="en-IN" dirty="0"/>
          </a:p>
        </p:txBody>
      </p:sp>
      <p:sp>
        <p:nvSpPr>
          <p:cNvPr id="5" name="TextBox 4">
            <a:extLst>
              <a:ext uri="{FF2B5EF4-FFF2-40B4-BE49-F238E27FC236}">
                <a16:creationId xmlns:a16="http://schemas.microsoft.com/office/drawing/2014/main" id="{3D4C65CF-530B-295F-2B5F-7DEC05E413D7}"/>
              </a:ext>
            </a:extLst>
          </p:cNvPr>
          <p:cNvSpPr txBox="1"/>
          <p:nvPr/>
        </p:nvSpPr>
        <p:spPr>
          <a:xfrm>
            <a:off x="494522" y="6347736"/>
            <a:ext cx="1931437" cy="276999"/>
          </a:xfrm>
          <a:prstGeom prst="rect">
            <a:avLst/>
          </a:prstGeom>
          <a:solidFill>
            <a:schemeClr val="bg1"/>
          </a:solidFill>
        </p:spPr>
        <p:txBody>
          <a:bodyPr wrap="square" rtlCol="0">
            <a:spAutoFit/>
          </a:bodyPr>
          <a:lstStyle/>
          <a:p>
            <a:r>
              <a:rPr lang="en-US" sz="1200" dirty="0">
                <a:solidFill>
                  <a:schemeClr val="accent3">
                    <a:lumMod val="75000"/>
                    <a:lumOff val="25000"/>
                  </a:schemeClr>
                </a:solidFill>
              </a:rPr>
              <a:t>BDM PROJECT</a:t>
            </a:r>
            <a:endParaRPr lang="en-IN" sz="1200" dirty="0">
              <a:solidFill>
                <a:schemeClr val="accent3">
                  <a:lumMod val="75000"/>
                  <a:lumOff val="25000"/>
                </a:schemeClr>
              </a:solidFill>
            </a:endParaRPr>
          </a:p>
        </p:txBody>
      </p:sp>
    </p:spTree>
    <p:extLst>
      <p:ext uri="{BB962C8B-B14F-4D97-AF65-F5344CB8AC3E}">
        <p14:creationId xmlns:p14="http://schemas.microsoft.com/office/powerpoint/2010/main" val="4066001352"/>
      </p:ext>
    </p:extLst>
  </p:cSld>
  <p:clrMapOvr>
    <a:masterClrMapping/>
  </p:clrMapOvr>
  <mc:AlternateContent xmlns:mc="http://schemas.openxmlformats.org/markup-compatibility/2006" xmlns:p14="http://schemas.microsoft.com/office/powerpoint/2010/main">
    <mc:Choice Requires="p14">
      <p:transition spd="slow" p14:dur="2000" advTm="52658"/>
    </mc:Choice>
    <mc:Fallback xmlns="">
      <p:transition spd="slow" advTm="52658"/>
    </mc:Fallback>
  </mc:AlternateContent>
</p:sld>
</file>

<file path=ppt/theme/theme1.xml><?xml version="1.0" encoding="utf-8"?>
<a:theme xmlns:a="http://schemas.openxmlformats.org/drawingml/2006/main" name="Office Theme">
  <a:themeElements>
    <a:clrScheme name="Contoso v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ontoso v1">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076243_Blue spheres presentation_RVA_v5" id="{E4C0B511-76E7-4C07-AFEA-8FEA0A5A8C84}" vid="{3A463146-28EF-4F73-B63C-03710F66E2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0C07E3D-60A7-4F4E-8208-D9CCD01982CB}">
  <ds:schemaRefs>
    <ds:schemaRef ds:uri="http://schemas.microsoft.com/sharepoint/v3/contenttype/forms"/>
  </ds:schemaRefs>
</ds:datastoreItem>
</file>

<file path=customXml/itemProps2.xml><?xml version="1.0" encoding="utf-8"?>
<ds:datastoreItem xmlns:ds="http://schemas.openxmlformats.org/officeDocument/2006/customXml" ds:itemID="{CEA9B47F-3DD8-4645-81DC-B88780643C07}">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31071E6-22AE-499A-B09C-BF21CF5F74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Blue spheres presentation</Template>
  <TotalTime>862</TotalTime>
  <Words>820</Words>
  <Application>Microsoft Office PowerPoint</Application>
  <PresentationFormat>Widescreen</PresentationFormat>
  <Paragraphs>70</Paragraphs>
  <Slides>10</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Corbel</vt:lpstr>
      <vt:lpstr>Poppins</vt:lpstr>
      <vt:lpstr>Söhne</vt:lpstr>
      <vt:lpstr>Times New Roman</vt:lpstr>
      <vt:lpstr>Office Theme</vt:lpstr>
      <vt:lpstr>Statical analysis of cement firm using business data.</vt:lpstr>
      <vt:lpstr>ABOUT THE BUSINESS :</vt:lpstr>
      <vt:lpstr>    Business problems:</vt:lpstr>
      <vt:lpstr>DATA OVERVIEW</vt:lpstr>
      <vt:lpstr>1st problem that business face is high value delivery charge</vt:lpstr>
      <vt:lpstr> .  2nd major problem is to Analysing the month where company fails to meet its target.</vt:lpstr>
      <vt:lpstr>3rd problem is to analysis firm’s overall performance over given period of data.</vt:lpstr>
      <vt:lpstr>3rd problem is to analysis firm’s overall performance over given period of data.</vt:lpstr>
      <vt:lpstr>SUGGESTIONS AND RECOmMENDATIONS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amit kumar</dc:creator>
  <cp:keywords>amit</cp:keywords>
  <cp:lastModifiedBy>amit kumar</cp:lastModifiedBy>
  <cp:revision>21</cp:revision>
  <dcterms:created xsi:type="dcterms:W3CDTF">2023-06-01T17:38:57Z</dcterms:created>
  <dcterms:modified xsi:type="dcterms:W3CDTF">2023-06-13T06:43:33Z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